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71" r:id="rId8"/>
    <p:sldId id="262" r:id="rId9"/>
    <p:sldId id="263" r:id="rId10"/>
    <p:sldId id="264" r:id="rId11"/>
    <p:sldId id="272" r:id="rId12"/>
    <p:sldId id="273" r:id="rId13"/>
    <p:sldId id="265" r:id="rId14"/>
    <p:sldId id="266" r:id="rId15"/>
    <p:sldId id="274" r:id="rId16"/>
    <p:sldId id="267" r:id="rId17"/>
    <p:sldId id="268" r:id="rId18"/>
    <p:sldId id="278" r:id="rId19"/>
    <p:sldId id="275" r:id="rId20"/>
    <p:sldId id="269" r:id="rId21"/>
    <p:sldId id="276" r:id="rId22"/>
    <p:sldId id="270" r:id="rId23"/>
    <p:sldId id="279" r:id="rId24"/>
    <p:sldId id="280" r:id="rId25"/>
    <p:sldId id="299" r:id="rId26"/>
    <p:sldId id="281" r:id="rId27"/>
    <p:sldId id="282" r:id="rId28"/>
    <p:sldId id="283" r:id="rId29"/>
    <p:sldId id="284" r:id="rId30"/>
    <p:sldId id="285" r:id="rId31"/>
    <p:sldId id="30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F3D5139-E556-40F0-B9F1-CD2B2EFEDE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Mycology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Bincy</a:t>
            </a:r>
            <a:r>
              <a:rPr lang="en-US" dirty="0" smtClean="0"/>
              <a:t> Joseph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PGIVER, </a:t>
            </a:r>
            <a:r>
              <a:rPr lang="en-US" dirty="0" err="1" smtClean="0"/>
              <a:t>Jaipur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9840" y="59635"/>
            <a:ext cx="6460760" cy="4283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Macro conidia</a:t>
            </a:r>
          </a:p>
          <a:p>
            <a:r>
              <a:rPr lang="en-US" dirty="0" smtClean="0"/>
              <a:t>Large </a:t>
            </a:r>
            <a:r>
              <a:rPr lang="en-US" dirty="0" err="1" smtClean="0"/>
              <a:t>multicelled</a:t>
            </a:r>
            <a:r>
              <a:rPr lang="en-US" dirty="0" smtClean="0"/>
              <a:t> conidia which are produced by </a:t>
            </a:r>
            <a:r>
              <a:rPr lang="en-US" dirty="0" err="1" smtClean="0"/>
              <a:t>Dermatophyte</a:t>
            </a:r>
            <a:r>
              <a:rPr lang="en-US" dirty="0" smtClean="0"/>
              <a:t> in culture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Micro conidia</a:t>
            </a:r>
          </a:p>
          <a:p>
            <a:r>
              <a:rPr lang="en-US" dirty="0" smtClean="0"/>
              <a:t>Small conidia are produced by certain </a:t>
            </a:r>
            <a:r>
              <a:rPr lang="en-US" dirty="0" err="1" smtClean="0"/>
              <a:t>dermatophytes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Phialo</a:t>
            </a:r>
            <a:r>
              <a:rPr lang="en-US" dirty="0" smtClean="0">
                <a:solidFill>
                  <a:srgbClr val="FF0000"/>
                </a:solidFill>
              </a:rPr>
              <a:t> conidia</a:t>
            </a:r>
          </a:p>
          <a:p>
            <a:r>
              <a:rPr lang="en-US" dirty="0" smtClean="0"/>
              <a:t>Conidia produced from </a:t>
            </a:r>
            <a:r>
              <a:rPr lang="en-US" dirty="0" err="1" smtClean="0"/>
              <a:t>phialids</a:t>
            </a:r>
            <a:endParaRPr lang="en-US" dirty="0" smtClean="0"/>
          </a:p>
          <a:p>
            <a:r>
              <a:rPr lang="en-US" dirty="0" smtClean="0"/>
              <a:t> The </a:t>
            </a:r>
            <a:r>
              <a:rPr lang="en-US" dirty="0" err="1" smtClean="0"/>
              <a:t>Phialides</a:t>
            </a:r>
            <a:r>
              <a:rPr lang="en-US" dirty="0" smtClean="0"/>
              <a:t> of </a:t>
            </a:r>
            <a:r>
              <a:rPr lang="en-US" dirty="0" err="1" smtClean="0"/>
              <a:t>Aspergillus</a:t>
            </a:r>
            <a:r>
              <a:rPr lang="en-US" dirty="0" smtClean="0"/>
              <a:t> species arise from a vesicle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Sporangiospores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Spore produced by </a:t>
            </a:r>
            <a:r>
              <a:rPr lang="en-US" dirty="0" err="1" smtClean="0"/>
              <a:t>zygomycetes</a:t>
            </a:r>
            <a:r>
              <a:rPr lang="en-US" dirty="0" smtClean="0"/>
              <a:t> such as </a:t>
            </a:r>
            <a:r>
              <a:rPr lang="en-US" dirty="0" err="1" smtClean="0"/>
              <a:t>rhizopus</a:t>
            </a:r>
            <a:r>
              <a:rPr lang="en-US" dirty="0" smtClean="0"/>
              <a:t> are released when mature sporangium ruptures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213" y="561975"/>
            <a:ext cx="49815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325" y="219075"/>
            <a:ext cx="546735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Sexual spores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Sexual spores are produced by fungi in the phyla</a:t>
            </a:r>
          </a:p>
          <a:p>
            <a:r>
              <a:rPr lang="en-US" dirty="0" err="1" smtClean="0"/>
              <a:t>Ascomycota</a:t>
            </a:r>
            <a:endParaRPr lang="en-US" dirty="0" smtClean="0"/>
          </a:p>
          <a:p>
            <a:r>
              <a:rPr lang="en-US" dirty="0" err="1" smtClean="0"/>
              <a:t>Basidimycota</a:t>
            </a:r>
            <a:endParaRPr lang="en-US" dirty="0" smtClean="0"/>
          </a:p>
          <a:p>
            <a:r>
              <a:rPr lang="en-US" dirty="0" err="1" smtClean="0"/>
              <a:t>Zygomycota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Ascospores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Produced by members of </a:t>
            </a:r>
            <a:r>
              <a:rPr lang="en-US" dirty="0" err="1" smtClean="0"/>
              <a:t>Ascomycota</a:t>
            </a:r>
            <a:r>
              <a:rPr lang="en-US" dirty="0" smtClean="0"/>
              <a:t>. </a:t>
            </a:r>
            <a:r>
              <a:rPr lang="en-US" dirty="0" err="1" smtClean="0"/>
              <a:t>Ascospores</a:t>
            </a:r>
            <a:r>
              <a:rPr lang="en-US" dirty="0" smtClean="0"/>
              <a:t> are developed in a sac like structure called an </a:t>
            </a:r>
            <a:r>
              <a:rPr lang="en-US" dirty="0" err="1" smtClean="0"/>
              <a:t>ascus</a:t>
            </a:r>
            <a:endParaRPr lang="en-US" dirty="0" smtClean="0"/>
          </a:p>
          <a:p>
            <a:r>
              <a:rPr lang="en-US" dirty="0" err="1" smtClean="0"/>
              <a:t>Asci</a:t>
            </a:r>
            <a:r>
              <a:rPr lang="en-US" dirty="0" smtClean="0"/>
              <a:t> are enclosed in a well defined structure termed </a:t>
            </a:r>
            <a:r>
              <a:rPr lang="en-US" dirty="0" err="1" smtClean="0"/>
              <a:t>ascocarp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Basidiospores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Produced by members of </a:t>
            </a:r>
            <a:r>
              <a:rPr lang="en-US" dirty="0" err="1" smtClean="0"/>
              <a:t>Basidiomycota</a:t>
            </a:r>
            <a:r>
              <a:rPr lang="en-US" dirty="0" smtClean="0"/>
              <a:t> on a club shaped structure called </a:t>
            </a:r>
            <a:r>
              <a:rPr lang="en-US" dirty="0" err="1" smtClean="0"/>
              <a:t>basidia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Zygospores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Produced by members of </a:t>
            </a:r>
            <a:r>
              <a:rPr lang="en-US" dirty="0" err="1" smtClean="0"/>
              <a:t>zygomycota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Develop within a thick walled </a:t>
            </a:r>
            <a:r>
              <a:rPr lang="en-US" dirty="0" err="1" smtClean="0"/>
              <a:t>zygosporangium</a:t>
            </a:r>
            <a:r>
              <a:rPr lang="en-US" dirty="0" smtClean="0"/>
              <a:t> formed by the fusion of side projections of two </a:t>
            </a:r>
            <a:r>
              <a:rPr lang="en-US" dirty="0" err="1" smtClean="0"/>
              <a:t>compatable</a:t>
            </a:r>
            <a:r>
              <a:rPr lang="en-US" dirty="0" smtClean="0"/>
              <a:t> mycelium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19209"/>
            <a:ext cx="7467600" cy="103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Reproduction in </a:t>
            </a:r>
            <a:r>
              <a:rPr lang="en-US" dirty="0" err="1" smtClean="0"/>
              <a:t>zygomycetes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Asexual reproduction</a:t>
            </a:r>
          </a:p>
          <a:p>
            <a:r>
              <a:rPr lang="en-US" dirty="0" smtClean="0"/>
              <a:t>Long non </a:t>
            </a:r>
            <a:r>
              <a:rPr lang="en-US" dirty="0" err="1" smtClean="0"/>
              <a:t>septate</a:t>
            </a:r>
            <a:r>
              <a:rPr lang="en-US" dirty="0" smtClean="0"/>
              <a:t> aerial filament called </a:t>
            </a:r>
            <a:r>
              <a:rPr lang="en-US" dirty="0" err="1" smtClean="0"/>
              <a:t>s</a:t>
            </a:r>
            <a:r>
              <a:rPr lang="en-US" dirty="0" err="1" smtClean="0">
                <a:solidFill>
                  <a:srgbClr val="FF0000"/>
                </a:solidFill>
              </a:rPr>
              <a:t>porangiophore</a:t>
            </a:r>
            <a:r>
              <a:rPr lang="en-US" dirty="0" smtClean="0"/>
              <a:t> which have an expended tip called </a:t>
            </a:r>
            <a:r>
              <a:rPr lang="en-US" dirty="0" err="1" smtClean="0">
                <a:solidFill>
                  <a:srgbClr val="FF0000"/>
                </a:solidFill>
              </a:rPr>
              <a:t>columella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Surrounding which is a sac like closed structure called </a:t>
            </a:r>
            <a:r>
              <a:rPr lang="en-US" dirty="0" smtClean="0">
                <a:solidFill>
                  <a:srgbClr val="FF0000"/>
                </a:solidFill>
              </a:rPr>
              <a:t>sporangium</a:t>
            </a:r>
          </a:p>
          <a:p>
            <a:r>
              <a:rPr lang="en-US" dirty="0" smtClean="0"/>
              <a:t>Sporangium contains numerous asexual spores called </a:t>
            </a:r>
            <a:r>
              <a:rPr lang="en-US" dirty="0" err="1" smtClean="0">
                <a:solidFill>
                  <a:srgbClr val="FF0000"/>
                </a:solidFill>
              </a:rPr>
              <a:t>sporangiospores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spores mature, the sporangium ruptures and </a:t>
            </a:r>
            <a:r>
              <a:rPr lang="en-US" dirty="0" err="1" smtClean="0">
                <a:solidFill>
                  <a:srgbClr val="FF0000"/>
                </a:solidFill>
              </a:rPr>
              <a:t>sporangiospores</a:t>
            </a:r>
            <a:r>
              <a:rPr lang="en-US" dirty="0" smtClean="0"/>
              <a:t> are released to initiate new </a:t>
            </a:r>
            <a:r>
              <a:rPr lang="en-US" dirty="0" err="1" smtClean="0"/>
              <a:t>hyphae</a:t>
            </a:r>
            <a:r>
              <a:rPr lang="en-US" dirty="0" smtClean="0"/>
              <a:t> and fungus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Sporangiospores</a:t>
            </a:r>
            <a:r>
              <a:rPr lang="en-US" dirty="0" smtClean="0"/>
              <a:t> are two types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Aplanospore</a:t>
            </a:r>
            <a:r>
              <a:rPr lang="en-US" dirty="0" err="1" smtClean="0"/>
              <a:t>s</a:t>
            </a:r>
            <a:r>
              <a:rPr lang="en-US" dirty="0" smtClean="0"/>
              <a:t> are non motile containing several nuclei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Zoospores</a:t>
            </a:r>
            <a:r>
              <a:rPr lang="en-US" dirty="0" smtClean="0"/>
              <a:t> </a:t>
            </a:r>
            <a:r>
              <a:rPr lang="en-US" dirty="0" err="1" smtClean="0"/>
              <a:t>uninucleate</a:t>
            </a:r>
            <a:r>
              <a:rPr lang="en-US" dirty="0" smtClean="0"/>
              <a:t> and motile with one or more flagella</a:t>
            </a:r>
          </a:p>
          <a:p>
            <a:r>
              <a:rPr lang="en-US" dirty="0" smtClean="0"/>
              <a:t>All the species have horizontal </a:t>
            </a:r>
            <a:r>
              <a:rPr lang="en-US" dirty="0" err="1" smtClean="0"/>
              <a:t>hyphae</a:t>
            </a:r>
            <a:r>
              <a:rPr lang="en-US" dirty="0" smtClean="0"/>
              <a:t> which grows along with the surface of the medium</a:t>
            </a:r>
          </a:p>
          <a:p>
            <a:r>
              <a:rPr lang="en-US" dirty="0" smtClean="0"/>
              <a:t>It has got root like branched </a:t>
            </a:r>
            <a:r>
              <a:rPr lang="en-US" dirty="0" err="1" smtClean="0"/>
              <a:t>hyphae</a:t>
            </a:r>
            <a:r>
              <a:rPr lang="en-US" dirty="0" smtClean="0"/>
              <a:t> extending into the medium called </a:t>
            </a:r>
            <a:r>
              <a:rPr lang="en-US" dirty="0" smtClean="0">
                <a:solidFill>
                  <a:srgbClr val="FF0000"/>
                </a:solidFill>
              </a:rPr>
              <a:t>rhizoids</a:t>
            </a:r>
          </a:p>
          <a:p>
            <a:r>
              <a:rPr lang="en-US" dirty="0" smtClean="0"/>
              <a:t>The horizontal </a:t>
            </a:r>
            <a:r>
              <a:rPr lang="en-US" dirty="0" err="1" smtClean="0"/>
              <a:t>hyphae</a:t>
            </a:r>
            <a:r>
              <a:rPr lang="en-US" dirty="0" smtClean="0"/>
              <a:t> or runner is known as </a:t>
            </a:r>
            <a:r>
              <a:rPr lang="en-US" dirty="0" err="1" smtClean="0">
                <a:solidFill>
                  <a:srgbClr val="FF0000"/>
                </a:solidFill>
              </a:rPr>
              <a:t>stolon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</a:t>
            </a:r>
            <a:r>
              <a:rPr lang="en-US" dirty="0" err="1" smtClean="0"/>
              <a:t>mucor</a:t>
            </a:r>
            <a:r>
              <a:rPr lang="en-US" dirty="0" smtClean="0"/>
              <a:t> species rhizoids are absent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absidia</a:t>
            </a:r>
            <a:r>
              <a:rPr lang="en-US" dirty="0" smtClean="0"/>
              <a:t> rhizoids are away from </a:t>
            </a:r>
            <a:r>
              <a:rPr lang="en-US" dirty="0" err="1" smtClean="0"/>
              <a:t>sporangiophore</a:t>
            </a:r>
            <a:r>
              <a:rPr lang="en-US" dirty="0" smtClean="0"/>
              <a:t> and in </a:t>
            </a:r>
            <a:r>
              <a:rPr lang="en-US" dirty="0" err="1" smtClean="0"/>
              <a:t>rhizopus</a:t>
            </a:r>
            <a:r>
              <a:rPr lang="en-US" dirty="0" smtClean="0"/>
              <a:t> the rhizoids are situated just below </a:t>
            </a:r>
            <a:r>
              <a:rPr lang="en-US" dirty="0" err="1" smtClean="0"/>
              <a:t>sporangiospores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1" y="1381865"/>
            <a:ext cx="5029200" cy="500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50106" y="1600200"/>
            <a:ext cx="3681788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Fungi are eukaryotic non photosynthetic </a:t>
            </a:r>
            <a:r>
              <a:rPr lang="en-US" dirty="0" err="1" smtClean="0"/>
              <a:t>heterotrophs</a:t>
            </a:r>
            <a:r>
              <a:rPr lang="en-US" dirty="0" smtClean="0"/>
              <a:t>  which produce </a:t>
            </a:r>
            <a:r>
              <a:rPr lang="en-US" dirty="0" err="1" smtClean="0"/>
              <a:t>exoenzymes</a:t>
            </a:r>
            <a:r>
              <a:rPr lang="en-US" dirty="0" smtClean="0"/>
              <a:t> and obtain nutrients by absorption</a:t>
            </a:r>
          </a:p>
          <a:p>
            <a:r>
              <a:rPr lang="en-US" dirty="0" smtClean="0"/>
              <a:t> There are four phyla in the Kingdom Fungi</a:t>
            </a:r>
          </a:p>
          <a:p>
            <a:pPr>
              <a:buNone/>
            </a:pPr>
            <a:r>
              <a:rPr lang="en-US" dirty="0" smtClean="0"/>
              <a:t>                 </a:t>
            </a:r>
            <a:r>
              <a:rPr lang="en-US" dirty="0" err="1" smtClean="0">
                <a:solidFill>
                  <a:srgbClr val="FF0000"/>
                </a:solidFill>
              </a:rPr>
              <a:t>Ascomycota</a:t>
            </a:r>
            <a:r>
              <a:rPr lang="en-US" dirty="0" smtClean="0">
                <a:solidFill>
                  <a:srgbClr val="FF0000"/>
                </a:solidFill>
              </a:rPr>
              <a:t>  (</a:t>
            </a:r>
            <a:r>
              <a:rPr lang="en-US" dirty="0" err="1" smtClean="0">
                <a:solidFill>
                  <a:srgbClr val="FF0000"/>
                </a:solidFill>
              </a:rPr>
              <a:t>Ascomycetes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</a:t>
            </a:r>
            <a:r>
              <a:rPr lang="en-US" dirty="0" err="1" smtClean="0">
                <a:solidFill>
                  <a:srgbClr val="FF0000"/>
                </a:solidFill>
              </a:rPr>
              <a:t>Basidiomycota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Basidiomycetes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</a:t>
            </a:r>
            <a:r>
              <a:rPr lang="en-US" dirty="0" err="1" smtClean="0">
                <a:solidFill>
                  <a:srgbClr val="FF0000"/>
                </a:solidFill>
              </a:rPr>
              <a:t>Zygomycota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Zygomycetes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Fungi </a:t>
            </a:r>
            <a:r>
              <a:rPr lang="en-US" dirty="0" err="1" smtClean="0">
                <a:solidFill>
                  <a:srgbClr val="FF0000"/>
                </a:solidFill>
              </a:rPr>
              <a:t>imperfecti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deuteromycetes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first three phylum can be distinguished by the characteristics of their sexual form</a:t>
            </a:r>
          </a:p>
          <a:p>
            <a:r>
              <a:rPr lang="en-US" dirty="0" smtClean="0"/>
              <a:t>In case of </a:t>
            </a:r>
            <a:r>
              <a:rPr lang="en-US" dirty="0" smtClean="0">
                <a:solidFill>
                  <a:srgbClr val="FF0000"/>
                </a:solidFill>
              </a:rPr>
              <a:t>fungi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imperfecti</a:t>
            </a:r>
            <a:r>
              <a:rPr lang="en-US" dirty="0" smtClean="0">
                <a:solidFill>
                  <a:srgbClr val="FF0000"/>
                </a:solidFill>
              </a:rPr>
              <a:t>/ </a:t>
            </a:r>
            <a:r>
              <a:rPr lang="en-US" dirty="0" err="1" smtClean="0">
                <a:solidFill>
                  <a:srgbClr val="FF0000"/>
                </a:solidFill>
              </a:rPr>
              <a:t>Deuteromycetes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the sexual form has not been found</a:t>
            </a:r>
          </a:p>
          <a:p>
            <a:r>
              <a:rPr lang="en-US" dirty="0" smtClean="0"/>
              <a:t>The sexual form of fungi also known as </a:t>
            </a:r>
            <a:r>
              <a:rPr lang="en-US" dirty="0" err="1" smtClean="0">
                <a:solidFill>
                  <a:srgbClr val="FF0000"/>
                </a:solidFill>
              </a:rPr>
              <a:t>teleomorphs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Most fungi of Veterinary importance are under </a:t>
            </a:r>
            <a:r>
              <a:rPr lang="en-US" dirty="0" err="1" smtClean="0">
                <a:solidFill>
                  <a:srgbClr val="FF0000"/>
                </a:solidFill>
              </a:rPr>
              <a:t>Deuteromycetes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Sexual reproduction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Two types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By fusion of  like gametes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By fusion of unlike gametes</a:t>
            </a:r>
          </a:p>
          <a:p>
            <a:r>
              <a:rPr lang="en-US" dirty="0" smtClean="0"/>
              <a:t>In the first two suitable adjacent </a:t>
            </a:r>
            <a:r>
              <a:rPr lang="en-US" dirty="0" err="1" smtClean="0"/>
              <a:t>hyphae</a:t>
            </a:r>
            <a:r>
              <a:rPr lang="en-US" dirty="0" smtClean="0"/>
              <a:t> come together and form short side branches called </a:t>
            </a:r>
            <a:r>
              <a:rPr lang="en-US" dirty="0" smtClean="0">
                <a:solidFill>
                  <a:srgbClr val="00B050"/>
                </a:solidFill>
              </a:rPr>
              <a:t>suspensors</a:t>
            </a:r>
          </a:p>
          <a:p>
            <a:r>
              <a:rPr lang="en-US" dirty="0" smtClean="0"/>
              <a:t>At the point the suspensors meet , a </a:t>
            </a:r>
            <a:r>
              <a:rPr lang="en-US" dirty="0" err="1" smtClean="0">
                <a:solidFill>
                  <a:srgbClr val="00B050"/>
                </a:solidFill>
              </a:rPr>
              <a:t>gametangium</a:t>
            </a:r>
            <a:r>
              <a:rPr lang="en-US" dirty="0" smtClean="0"/>
              <a:t> is formed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gametangia</a:t>
            </a:r>
            <a:r>
              <a:rPr lang="en-US" dirty="0" smtClean="0"/>
              <a:t> formed fused to form a</a:t>
            </a:r>
            <a:r>
              <a:rPr lang="en-US" dirty="0" smtClean="0">
                <a:solidFill>
                  <a:srgbClr val="00B050"/>
                </a:solidFill>
              </a:rPr>
              <a:t> zygote</a:t>
            </a:r>
          </a:p>
          <a:p>
            <a:r>
              <a:rPr lang="en-US" dirty="0" smtClean="0"/>
              <a:t>The zygote matures and produce spherical thick walled sexual spore called </a:t>
            </a:r>
            <a:r>
              <a:rPr lang="en-US" dirty="0" err="1" smtClean="0">
                <a:solidFill>
                  <a:srgbClr val="00B050"/>
                </a:solidFill>
              </a:rPr>
              <a:t>zygospore</a:t>
            </a:r>
            <a:endParaRPr lang="en-US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14687" y="2865437"/>
            <a:ext cx="1952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second type there is </a:t>
            </a:r>
            <a:r>
              <a:rPr lang="en-US" dirty="0" err="1" smtClean="0"/>
              <a:t>specialised</a:t>
            </a:r>
            <a:r>
              <a:rPr lang="en-US" dirty="0" smtClean="0"/>
              <a:t> female structure called </a:t>
            </a:r>
            <a:r>
              <a:rPr lang="en-US" dirty="0" err="1" smtClean="0">
                <a:solidFill>
                  <a:srgbClr val="00B050"/>
                </a:solidFill>
              </a:rPr>
              <a:t>oogonium</a:t>
            </a:r>
            <a:r>
              <a:rPr lang="en-US" dirty="0" smtClean="0"/>
              <a:t> </a:t>
            </a:r>
            <a:r>
              <a:rPr lang="en-US" dirty="0" err="1" smtClean="0"/>
              <a:t>fertilised</a:t>
            </a:r>
            <a:r>
              <a:rPr lang="en-US" dirty="0" smtClean="0"/>
              <a:t> by transfer of nucleus from the male structure called </a:t>
            </a:r>
            <a:r>
              <a:rPr lang="en-US" dirty="0" err="1" smtClean="0">
                <a:solidFill>
                  <a:srgbClr val="00B050"/>
                </a:solidFill>
              </a:rPr>
              <a:t>antheridium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 The sexual spore formed is called </a:t>
            </a:r>
            <a:r>
              <a:rPr lang="en-US" dirty="0" err="1" smtClean="0">
                <a:solidFill>
                  <a:srgbClr val="00B050"/>
                </a:solidFill>
              </a:rPr>
              <a:t>oospore</a:t>
            </a:r>
            <a:r>
              <a:rPr lang="en-US" dirty="0" smtClean="0"/>
              <a:t>. The structure which contain the </a:t>
            </a:r>
            <a:r>
              <a:rPr lang="en-US" dirty="0" err="1" smtClean="0"/>
              <a:t>oospore</a:t>
            </a:r>
            <a:r>
              <a:rPr lang="en-US" dirty="0" smtClean="0"/>
              <a:t> is called </a:t>
            </a:r>
            <a:r>
              <a:rPr lang="en-US" dirty="0" err="1" smtClean="0">
                <a:solidFill>
                  <a:srgbClr val="00B050"/>
                </a:solidFill>
              </a:rPr>
              <a:t>oosphere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Reproduction in ASCOMYCETES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5486400" cy="48737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Asexual reproduction</a:t>
            </a:r>
          </a:p>
          <a:p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Aspergillus</a:t>
            </a:r>
            <a:r>
              <a:rPr lang="en-US" dirty="0" smtClean="0">
                <a:solidFill>
                  <a:srgbClr val="00B050"/>
                </a:solidFill>
              </a:rPr>
              <a:t> spp</a:t>
            </a:r>
            <a:r>
              <a:rPr lang="en-US" dirty="0" smtClean="0"/>
              <a:t>. </a:t>
            </a:r>
            <a:r>
              <a:rPr lang="en-US" dirty="0" smtClean="0"/>
              <a:t>produce </a:t>
            </a:r>
            <a:r>
              <a:rPr lang="en-US" dirty="0" smtClean="0"/>
              <a:t>long </a:t>
            </a:r>
            <a:r>
              <a:rPr lang="en-US" dirty="0" err="1" smtClean="0"/>
              <a:t>septate</a:t>
            </a:r>
            <a:r>
              <a:rPr lang="en-US" dirty="0" smtClean="0"/>
              <a:t> aerial modified </a:t>
            </a:r>
            <a:r>
              <a:rPr lang="en-US" dirty="0" err="1" smtClean="0"/>
              <a:t>hyphaae</a:t>
            </a:r>
            <a:r>
              <a:rPr lang="en-US" dirty="0" smtClean="0"/>
              <a:t> known as </a:t>
            </a:r>
            <a:r>
              <a:rPr lang="en-US" dirty="0" err="1" smtClean="0">
                <a:solidFill>
                  <a:srgbClr val="00B050"/>
                </a:solidFill>
              </a:rPr>
              <a:t>conidiophore</a:t>
            </a:r>
            <a:r>
              <a:rPr lang="en-US" dirty="0" smtClean="0"/>
              <a:t> which ends </a:t>
            </a:r>
            <a:r>
              <a:rPr lang="en-US" dirty="0" smtClean="0"/>
              <a:t>in terminal </a:t>
            </a:r>
            <a:r>
              <a:rPr lang="en-US" dirty="0" smtClean="0"/>
              <a:t>expansion or swollen called </a:t>
            </a:r>
            <a:r>
              <a:rPr lang="en-US" dirty="0" err="1" smtClean="0">
                <a:solidFill>
                  <a:srgbClr val="00B050"/>
                </a:solidFill>
              </a:rPr>
              <a:t>conidiophore</a:t>
            </a:r>
            <a:r>
              <a:rPr lang="en-US" dirty="0" smtClean="0">
                <a:solidFill>
                  <a:srgbClr val="00B050"/>
                </a:solidFill>
              </a:rPr>
              <a:t> vesicle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From surface of vesicle numerous club shaped structures called </a:t>
            </a:r>
            <a:r>
              <a:rPr lang="en-US" dirty="0" err="1" smtClean="0">
                <a:solidFill>
                  <a:srgbClr val="00B050"/>
                </a:solidFill>
              </a:rPr>
              <a:t>sterigmata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or </a:t>
            </a:r>
            <a:r>
              <a:rPr lang="en-US" dirty="0" err="1" smtClean="0">
                <a:solidFill>
                  <a:srgbClr val="00B050"/>
                </a:solidFill>
              </a:rPr>
              <a:t>phialides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arise.</a:t>
            </a:r>
          </a:p>
          <a:p>
            <a:r>
              <a:rPr lang="en-US" dirty="0" smtClean="0"/>
              <a:t> From tip of </a:t>
            </a:r>
            <a:r>
              <a:rPr lang="en-US" dirty="0" err="1" smtClean="0"/>
              <a:t>sterigmata</a:t>
            </a:r>
            <a:r>
              <a:rPr lang="en-US" dirty="0" smtClean="0"/>
              <a:t>, unicellular long chain of asexual spores which may be </a:t>
            </a:r>
            <a:r>
              <a:rPr lang="en-US" dirty="0" err="1" smtClean="0"/>
              <a:t>uninucleate</a:t>
            </a:r>
            <a:r>
              <a:rPr lang="en-US" dirty="0" smtClean="0"/>
              <a:t> or multinucleate</a:t>
            </a:r>
          </a:p>
          <a:p>
            <a:r>
              <a:rPr lang="en-US" dirty="0" smtClean="0"/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Penicillium</a:t>
            </a:r>
            <a:r>
              <a:rPr lang="en-US" dirty="0" smtClean="0">
                <a:solidFill>
                  <a:srgbClr val="FF0000"/>
                </a:solidFill>
              </a:rPr>
              <a:t> species </a:t>
            </a:r>
            <a:r>
              <a:rPr lang="en-US" dirty="0" smtClean="0"/>
              <a:t>the </a:t>
            </a:r>
            <a:r>
              <a:rPr lang="en-US" dirty="0" err="1" smtClean="0"/>
              <a:t>conidiophore</a:t>
            </a:r>
            <a:r>
              <a:rPr lang="en-US" dirty="0" smtClean="0"/>
              <a:t> vesicle is absent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 </a:t>
            </a:r>
            <a:r>
              <a:rPr lang="en-US" dirty="0" smtClean="0"/>
              <a:t>produce lateral side branches called </a:t>
            </a:r>
            <a:r>
              <a:rPr lang="en-US" dirty="0" err="1" smtClean="0">
                <a:solidFill>
                  <a:srgbClr val="FF0000"/>
                </a:solidFill>
              </a:rPr>
              <a:t>metullae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from end of which finger like projections (</a:t>
            </a:r>
            <a:r>
              <a:rPr lang="en-US" dirty="0" err="1" smtClean="0"/>
              <a:t>sterigmata</a:t>
            </a:r>
            <a:r>
              <a:rPr lang="en-US" dirty="0" smtClean="0"/>
              <a:t>) arise which has asexual spores</a:t>
            </a:r>
          </a:p>
          <a:p>
            <a:r>
              <a:rPr lang="en-US" dirty="0" smtClean="0"/>
              <a:t>This arrangement gives </a:t>
            </a:r>
            <a:r>
              <a:rPr lang="en-US" dirty="0" err="1" smtClean="0"/>
              <a:t>penicillium</a:t>
            </a:r>
            <a:r>
              <a:rPr lang="en-US" dirty="0" smtClean="0"/>
              <a:t> species a characteristic </a:t>
            </a:r>
            <a:r>
              <a:rPr lang="en-US" dirty="0" smtClean="0">
                <a:solidFill>
                  <a:srgbClr val="FF0000"/>
                </a:solidFill>
              </a:rPr>
              <a:t>brush like appearance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Asexual spores of </a:t>
            </a:r>
            <a:r>
              <a:rPr lang="en-US" dirty="0" err="1" smtClean="0"/>
              <a:t>aspergillus</a:t>
            </a:r>
            <a:r>
              <a:rPr lang="en-US" dirty="0" smtClean="0"/>
              <a:t> and </a:t>
            </a:r>
            <a:r>
              <a:rPr lang="en-US" dirty="0" err="1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penicillium</a:t>
            </a:r>
            <a:r>
              <a:rPr lang="en-US" dirty="0" smtClean="0"/>
              <a:t> spp. </a:t>
            </a:r>
            <a:r>
              <a:rPr lang="en-US" dirty="0" smtClean="0"/>
              <a:t>are called </a:t>
            </a:r>
            <a:r>
              <a:rPr lang="en-US" dirty="0" smtClean="0"/>
              <a:t>conidia or </a:t>
            </a:r>
            <a:r>
              <a:rPr lang="en-US" dirty="0" err="1" smtClean="0"/>
              <a:t>conidiospores</a:t>
            </a:r>
            <a:r>
              <a:rPr lang="en-US" dirty="0" smtClean="0"/>
              <a:t> (</a:t>
            </a:r>
            <a:r>
              <a:rPr lang="en-US" dirty="0" err="1" smtClean="0"/>
              <a:t>phialospores</a:t>
            </a:r>
            <a:r>
              <a:rPr lang="en-US" dirty="0" smtClean="0"/>
              <a:t> and </a:t>
            </a:r>
            <a:r>
              <a:rPr lang="en-US" dirty="0" err="1" smtClean="0"/>
              <a:t>phialoconidia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7370" y="1371600"/>
            <a:ext cx="313944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7576"/>
          <a:stretch>
            <a:fillRect/>
          </a:stretch>
        </p:blipFill>
        <p:spPr bwMode="auto">
          <a:xfrm>
            <a:off x="5867400" y="3657600"/>
            <a:ext cx="2453756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791200" cy="48737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Sexual reproduction</a:t>
            </a:r>
          </a:p>
          <a:p>
            <a:r>
              <a:rPr lang="en-US" dirty="0" smtClean="0"/>
              <a:t>Sexual spores are developed </a:t>
            </a:r>
            <a:r>
              <a:rPr lang="en-US" dirty="0" smtClean="0">
                <a:solidFill>
                  <a:srgbClr val="00B050"/>
                </a:solidFill>
              </a:rPr>
              <a:t>endogenously</a:t>
            </a:r>
            <a:r>
              <a:rPr lang="en-US" dirty="0" smtClean="0"/>
              <a:t> in a rounded or elongated sac like structure called </a:t>
            </a:r>
            <a:r>
              <a:rPr lang="en-US" dirty="0" err="1" smtClean="0">
                <a:solidFill>
                  <a:srgbClr val="00B050"/>
                </a:solidFill>
              </a:rPr>
              <a:t>ascus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The </a:t>
            </a:r>
            <a:r>
              <a:rPr lang="en-US" dirty="0" smtClean="0"/>
              <a:t>spores </a:t>
            </a:r>
            <a:r>
              <a:rPr lang="en-US" dirty="0" err="1" smtClean="0"/>
              <a:t>fromed</a:t>
            </a:r>
            <a:r>
              <a:rPr lang="en-US" dirty="0" smtClean="0"/>
              <a:t> inside are called </a:t>
            </a:r>
            <a:r>
              <a:rPr lang="en-US" dirty="0" err="1" smtClean="0"/>
              <a:t>ascospores</a:t>
            </a:r>
            <a:endParaRPr lang="en-US" dirty="0" smtClean="0"/>
          </a:p>
          <a:p>
            <a:r>
              <a:rPr lang="en-US" dirty="0" smtClean="0"/>
              <a:t>Usually one </a:t>
            </a:r>
            <a:r>
              <a:rPr lang="en-US" dirty="0" err="1" smtClean="0"/>
              <a:t>ascus</a:t>
            </a:r>
            <a:r>
              <a:rPr lang="en-US" dirty="0" smtClean="0"/>
              <a:t> has 4 to 8 </a:t>
            </a:r>
            <a:r>
              <a:rPr lang="en-US" dirty="0" err="1" smtClean="0"/>
              <a:t>ascospores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Ascus</a:t>
            </a:r>
            <a:r>
              <a:rPr lang="en-US" dirty="0" smtClean="0"/>
              <a:t> may be formed within a fruiting body called </a:t>
            </a:r>
            <a:r>
              <a:rPr lang="en-US" dirty="0" err="1" smtClean="0">
                <a:solidFill>
                  <a:srgbClr val="00B050"/>
                </a:solidFill>
              </a:rPr>
              <a:t>ascocarp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Ascocarp</a:t>
            </a:r>
            <a:r>
              <a:rPr lang="en-US" dirty="0" smtClean="0"/>
              <a:t> are of two types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Cleistothecium</a:t>
            </a:r>
            <a:r>
              <a:rPr lang="en-US" dirty="0" smtClean="0">
                <a:solidFill>
                  <a:srgbClr val="00B050"/>
                </a:solidFill>
              </a:rPr>
              <a:t> type- </a:t>
            </a:r>
            <a:r>
              <a:rPr lang="en-US" dirty="0" smtClean="0"/>
              <a:t>which is largely fairly round closed many celled structure in which </a:t>
            </a:r>
            <a:r>
              <a:rPr lang="en-US" dirty="0" err="1" smtClean="0"/>
              <a:t>asci</a:t>
            </a:r>
            <a:r>
              <a:rPr lang="en-US" dirty="0" smtClean="0"/>
              <a:t> or </a:t>
            </a:r>
            <a:r>
              <a:rPr lang="en-US" dirty="0" err="1" smtClean="0"/>
              <a:t>ascocarps</a:t>
            </a:r>
            <a:r>
              <a:rPr lang="en-US" dirty="0" smtClean="0"/>
              <a:t> are formed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Perithecium</a:t>
            </a:r>
            <a:r>
              <a:rPr lang="en-US" dirty="0" smtClean="0"/>
              <a:t> which is a large round or pear shaped structure containing small rounded </a:t>
            </a:r>
            <a:r>
              <a:rPr lang="en-US" dirty="0" err="1" smtClean="0"/>
              <a:t>opening.it</a:t>
            </a:r>
            <a:r>
              <a:rPr lang="en-US" dirty="0" smtClean="0"/>
              <a:t> contains </a:t>
            </a:r>
            <a:r>
              <a:rPr lang="en-US" dirty="0" err="1" smtClean="0"/>
              <a:t>asci</a:t>
            </a:r>
            <a:r>
              <a:rPr lang="en-US" dirty="0" smtClean="0"/>
              <a:t> and </a:t>
            </a:r>
            <a:r>
              <a:rPr lang="en-US" dirty="0" err="1" smtClean="0"/>
              <a:t>ascospores</a:t>
            </a:r>
            <a:endParaRPr lang="en-US" dirty="0" smtClean="0"/>
          </a:p>
          <a:p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Apothecium</a:t>
            </a:r>
            <a:r>
              <a:rPr lang="en-US" dirty="0" smtClean="0"/>
              <a:t> discoid or cupped body bearing </a:t>
            </a:r>
            <a:r>
              <a:rPr lang="en-US" dirty="0" err="1" smtClean="0"/>
              <a:t>asci</a:t>
            </a:r>
            <a:r>
              <a:rPr lang="en-US" dirty="0" smtClean="0"/>
              <a:t> on the exposed flat or concave surface.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0" y="76200"/>
            <a:ext cx="26479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0" y="2057400"/>
            <a:ext cx="18097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7467600" cy="315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4092365"/>
            <a:ext cx="7010399" cy="227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Reproduction in </a:t>
            </a:r>
            <a:r>
              <a:rPr lang="en-US" dirty="0" err="1" smtClean="0">
                <a:solidFill>
                  <a:srgbClr val="FF0000"/>
                </a:solidFill>
              </a:rPr>
              <a:t>Basidiomycetes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Asexual reproduction by </a:t>
            </a:r>
            <a:r>
              <a:rPr lang="en-US" dirty="0" smtClean="0"/>
              <a:t>production of </a:t>
            </a:r>
            <a:r>
              <a:rPr lang="en-US" dirty="0" smtClean="0">
                <a:solidFill>
                  <a:srgbClr val="00B050"/>
                </a:solidFill>
              </a:rPr>
              <a:t>conidia</a:t>
            </a:r>
          </a:p>
          <a:p>
            <a:r>
              <a:rPr lang="en-US" dirty="0" smtClean="0"/>
              <a:t>Sexual reproduction – sexual spores develop exogenously on a club shaped structure called </a:t>
            </a:r>
            <a:r>
              <a:rPr lang="en-US" dirty="0" err="1" smtClean="0">
                <a:solidFill>
                  <a:srgbClr val="00B050"/>
                </a:solidFill>
              </a:rPr>
              <a:t>basidium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Sexual spores are called </a:t>
            </a:r>
            <a:r>
              <a:rPr lang="en-US" dirty="0" err="1" smtClean="0">
                <a:solidFill>
                  <a:srgbClr val="00B050"/>
                </a:solidFill>
              </a:rPr>
              <a:t>basidispores</a:t>
            </a:r>
            <a:r>
              <a:rPr lang="en-US" dirty="0" smtClean="0"/>
              <a:t> usually </a:t>
            </a:r>
            <a:r>
              <a:rPr lang="en-US" dirty="0" err="1" smtClean="0"/>
              <a:t>basidium</a:t>
            </a:r>
            <a:r>
              <a:rPr lang="en-US" dirty="0" smtClean="0"/>
              <a:t> bears </a:t>
            </a:r>
            <a:r>
              <a:rPr lang="en-US" dirty="0" smtClean="0">
                <a:solidFill>
                  <a:srgbClr val="00B050"/>
                </a:solidFill>
              </a:rPr>
              <a:t>four spores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419600"/>
            <a:ext cx="31337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3950" y="3733800"/>
            <a:ext cx="2609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Deuteromycetes</a:t>
            </a:r>
            <a:r>
              <a:rPr lang="en-US" dirty="0" smtClean="0">
                <a:solidFill>
                  <a:srgbClr val="FF0000"/>
                </a:solidFill>
              </a:rPr>
              <a:t>- Fungi </a:t>
            </a:r>
            <a:r>
              <a:rPr lang="en-US" dirty="0" err="1" smtClean="0">
                <a:solidFill>
                  <a:srgbClr val="FF0000"/>
                </a:solidFill>
              </a:rPr>
              <a:t>inperfecti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562600" cy="4873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Only  asexual reproduction seen</a:t>
            </a:r>
          </a:p>
          <a:p>
            <a:r>
              <a:rPr lang="en-US" dirty="0" smtClean="0"/>
              <a:t>Asexual spores of </a:t>
            </a:r>
            <a:r>
              <a:rPr lang="en-US" dirty="0" err="1" smtClean="0"/>
              <a:t>Deuteromycetes</a:t>
            </a:r>
            <a:r>
              <a:rPr lang="en-US" dirty="0" smtClean="0"/>
              <a:t> are called as </a:t>
            </a:r>
            <a:r>
              <a:rPr lang="en-US" dirty="0" err="1" smtClean="0">
                <a:solidFill>
                  <a:srgbClr val="00B0F0"/>
                </a:solidFill>
              </a:rPr>
              <a:t>thallopores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They are derived from original </a:t>
            </a:r>
            <a:r>
              <a:rPr lang="en-US" dirty="0" err="1" smtClean="0"/>
              <a:t>hyphae</a:t>
            </a:r>
            <a:r>
              <a:rPr lang="en-US" dirty="0" smtClean="0"/>
              <a:t> itself, not from modified ones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Blastospores</a:t>
            </a:r>
            <a:r>
              <a:rPr lang="en-US" dirty="0" smtClean="0">
                <a:solidFill>
                  <a:srgbClr val="00B050"/>
                </a:solidFill>
              </a:rPr>
              <a:t>/</a:t>
            </a:r>
            <a:r>
              <a:rPr lang="en-US" dirty="0" err="1" smtClean="0">
                <a:solidFill>
                  <a:srgbClr val="00B050"/>
                </a:solidFill>
              </a:rPr>
              <a:t>bastoconidium</a:t>
            </a:r>
            <a:r>
              <a:rPr lang="en-US" dirty="0" smtClean="0">
                <a:solidFill>
                  <a:srgbClr val="00B050"/>
                </a:solidFill>
              </a:rPr>
              <a:t> in yeast : </a:t>
            </a:r>
            <a:r>
              <a:rPr lang="en-US" dirty="0" smtClean="0"/>
              <a:t>Spores produced from budding process from vegetative cells or from a </a:t>
            </a:r>
            <a:r>
              <a:rPr lang="en-US" dirty="0" err="1" smtClean="0"/>
              <a:t>hypahe</a:t>
            </a:r>
            <a:endParaRPr lang="en-US" dirty="0" smtClean="0"/>
          </a:p>
          <a:p>
            <a:r>
              <a:rPr lang="en-US" dirty="0" smtClean="0"/>
              <a:t>The bud constrict at the base and detach from mother to reproduce further by budding</a:t>
            </a:r>
          </a:p>
          <a:p>
            <a:r>
              <a:rPr lang="en-US" dirty="0" smtClean="0"/>
              <a:t>It is seen in </a:t>
            </a:r>
            <a:r>
              <a:rPr lang="en-US" i="1" dirty="0" smtClean="0">
                <a:solidFill>
                  <a:srgbClr val="00B050"/>
                </a:solidFill>
              </a:rPr>
              <a:t>Candida </a:t>
            </a:r>
            <a:r>
              <a:rPr lang="en-US" i="1" dirty="0" err="1" smtClean="0">
                <a:solidFill>
                  <a:srgbClr val="00B050"/>
                </a:solidFill>
              </a:rPr>
              <a:t>albicans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and </a:t>
            </a:r>
            <a:r>
              <a:rPr lang="en-US" i="1" dirty="0" smtClean="0">
                <a:solidFill>
                  <a:srgbClr val="00B050"/>
                </a:solidFill>
              </a:rPr>
              <a:t>Cryptococcus </a:t>
            </a:r>
            <a:r>
              <a:rPr lang="en-US" i="1" dirty="0" err="1" smtClean="0">
                <a:solidFill>
                  <a:srgbClr val="00B050"/>
                </a:solidFill>
              </a:rPr>
              <a:t>neoformans</a:t>
            </a:r>
            <a:endParaRPr lang="en-US" i="1" dirty="0" smtClean="0">
              <a:solidFill>
                <a:srgbClr val="00B05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Pseudohyphae</a:t>
            </a:r>
            <a:r>
              <a:rPr lang="en-US" dirty="0" smtClean="0"/>
              <a:t> – filaments composed of elongated budding cells that failed to detach in </a:t>
            </a:r>
            <a:r>
              <a:rPr lang="en-US" i="1" dirty="0" smtClean="0">
                <a:solidFill>
                  <a:srgbClr val="00B050"/>
                </a:solidFill>
              </a:rPr>
              <a:t>Candida </a:t>
            </a:r>
            <a:r>
              <a:rPr lang="en-US" i="1" dirty="0" err="1" smtClean="0">
                <a:solidFill>
                  <a:srgbClr val="00B050"/>
                </a:solidFill>
              </a:rPr>
              <a:t>albicans</a:t>
            </a:r>
            <a:endParaRPr lang="en-US" i="1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9825" y="1600200"/>
            <a:ext cx="2466975" cy="221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648200" cy="487375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Chlamydospores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 smtClean="0"/>
              <a:t>Thick walled resistant spores formed by the direct differentiation of </a:t>
            </a:r>
            <a:r>
              <a:rPr lang="en-US" dirty="0" err="1" smtClean="0"/>
              <a:t>hyphae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is seen in </a:t>
            </a:r>
            <a:r>
              <a:rPr lang="en-US" i="1" dirty="0" smtClean="0">
                <a:solidFill>
                  <a:srgbClr val="FF0000"/>
                </a:solidFill>
              </a:rPr>
              <a:t>Candida </a:t>
            </a:r>
            <a:r>
              <a:rPr lang="en-US" i="1" dirty="0" err="1" smtClean="0">
                <a:solidFill>
                  <a:srgbClr val="FF0000"/>
                </a:solidFill>
              </a:rPr>
              <a:t>albicans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Histoplasma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capsulatum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00B050"/>
                </a:solidFill>
              </a:rPr>
              <a:t>Arthrospores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Formed by fragmentation of </a:t>
            </a:r>
            <a:r>
              <a:rPr lang="en-US" dirty="0" err="1" smtClean="0"/>
              <a:t>hyphae</a:t>
            </a:r>
            <a:r>
              <a:rPr lang="en-US" dirty="0" smtClean="0"/>
              <a:t>. It is very common in </a:t>
            </a:r>
            <a:r>
              <a:rPr lang="en-US" dirty="0" err="1" smtClean="0">
                <a:solidFill>
                  <a:srgbClr val="FF0000"/>
                </a:solidFill>
              </a:rPr>
              <a:t>dermatophytes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addition </a:t>
            </a:r>
            <a:r>
              <a:rPr lang="en-US" dirty="0" err="1" smtClean="0"/>
              <a:t>dermatophytes</a:t>
            </a:r>
            <a:r>
              <a:rPr lang="en-US" dirty="0" smtClean="0"/>
              <a:t> produce macro conidia and </a:t>
            </a:r>
            <a:r>
              <a:rPr lang="en-US" dirty="0" err="1" smtClean="0"/>
              <a:t>microconidia</a:t>
            </a:r>
            <a:endParaRPr lang="en-US" dirty="0" smtClean="0"/>
          </a:p>
          <a:p>
            <a:r>
              <a:rPr lang="en-US" dirty="0" err="1" smtClean="0">
                <a:solidFill>
                  <a:srgbClr val="00B050"/>
                </a:solidFill>
              </a:rPr>
              <a:t>Microconidia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 smtClean="0"/>
              <a:t>very small asexual spores of various shapes and size which may occur on side of </a:t>
            </a:r>
            <a:r>
              <a:rPr lang="en-US" dirty="0" err="1" smtClean="0"/>
              <a:t>hyphae</a:t>
            </a:r>
            <a:r>
              <a:rPr lang="en-US" dirty="0" smtClean="0"/>
              <a:t> “ en </a:t>
            </a:r>
            <a:r>
              <a:rPr lang="en-US" dirty="0" err="1" smtClean="0"/>
              <a:t>thyrse</a:t>
            </a:r>
            <a:r>
              <a:rPr lang="en-US" dirty="0" smtClean="0"/>
              <a:t>” or in clusters “en </a:t>
            </a:r>
            <a:r>
              <a:rPr lang="en-US" dirty="0" err="1" smtClean="0"/>
              <a:t>grappe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038225"/>
            <a:ext cx="24574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8050" y="990601"/>
            <a:ext cx="1657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6166" y="3276600"/>
            <a:ext cx="3282034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562600" cy="4873752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Macro conidia</a:t>
            </a:r>
          </a:p>
          <a:p>
            <a:r>
              <a:rPr lang="en-US" dirty="0" smtClean="0"/>
              <a:t>Usually larger and elongated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microsporum</a:t>
            </a:r>
            <a:r>
              <a:rPr lang="en-US" dirty="0" smtClean="0"/>
              <a:t> spp. they are </a:t>
            </a:r>
            <a:r>
              <a:rPr lang="en-US" dirty="0" err="1" smtClean="0"/>
              <a:t>multiseptate</a:t>
            </a:r>
            <a:r>
              <a:rPr lang="en-US" dirty="0" smtClean="0"/>
              <a:t>, </a:t>
            </a:r>
            <a:r>
              <a:rPr lang="en-US" dirty="0" err="1" smtClean="0"/>
              <a:t>fusiform</a:t>
            </a:r>
            <a:r>
              <a:rPr lang="en-US" dirty="0" smtClean="0"/>
              <a:t> or spindle shaped some time thick walled or with wrinkled wart like walls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Trichophyton</a:t>
            </a:r>
            <a:r>
              <a:rPr lang="en-US" dirty="0" smtClean="0"/>
              <a:t> spp. they are long thin </a:t>
            </a:r>
            <a:r>
              <a:rPr lang="en-US" dirty="0" err="1" smtClean="0"/>
              <a:t>multiseptate</a:t>
            </a:r>
            <a:r>
              <a:rPr lang="en-US" dirty="0" smtClean="0"/>
              <a:t>, smooth walled and cigar shaped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Epidermophyton</a:t>
            </a:r>
            <a:r>
              <a:rPr lang="en-US" dirty="0" smtClean="0"/>
              <a:t> spp. oval or pear shaped and have only few septa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3175" y="381000"/>
            <a:ext cx="24098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362200"/>
            <a:ext cx="21336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4975" y="4800600"/>
            <a:ext cx="26384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Moulds and Yeast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main morphological forms of fungi are molds and yeasts</a:t>
            </a:r>
          </a:p>
          <a:p>
            <a:r>
              <a:rPr lang="en-US" dirty="0" smtClean="0"/>
              <a:t> Molds grow as branching filaments called </a:t>
            </a:r>
            <a:r>
              <a:rPr lang="en-US" dirty="0" err="1" smtClean="0"/>
              <a:t>hyphae</a:t>
            </a:r>
            <a:r>
              <a:rPr lang="en-US" dirty="0" smtClean="0"/>
              <a:t> (2-10</a:t>
            </a:r>
            <a:r>
              <a:rPr lang="el-GR" dirty="0" smtClean="0"/>
              <a:t>μ</a:t>
            </a:r>
            <a:r>
              <a:rPr lang="en-US" dirty="0" smtClean="0"/>
              <a:t>m) diameter where as unicellular yeasts have an oval or spherical appearance 3-5 </a:t>
            </a:r>
            <a:r>
              <a:rPr lang="el-GR" dirty="0" smtClean="0"/>
              <a:t>μ</a:t>
            </a:r>
            <a:r>
              <a:rPr lang="en-US" dirty="0" smtClean="0"/>
              <a:t>m in diameter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Dimorphic fungi </a:t>
            </a:r>
            <a:r>
              <a:rPr lang="en-US" dirty="0" smtClean="0"/>
              <a:t>occur in both yeast and mold forms</a:t>
            </a:r>
          </a:p>
          <a:p>
            <a:r>
              <a:rPr lang="en-US" dirty="0" smtClean="0"/>
              <a:t>Some fungi like </a:t>
            </a:r>
            <a:r>
              <a:rPr lang="en-US" i="1" dirty="0" smtClean="0">
                <a:solidFill>
                  <a:srgbClr val="FF0000"/>
                </a:solidFill>
              </a:rPr>
              <a:t>Candida </a:t>
            </a:r>
            <a:r>
              <a:rPr lang="en-US" i="1" dirty="0" err="1" smtClean="0">
                <a:solidFill>
                  <a:srgbClr val="FF0000"/>
                </a:solidFill>
              </a:rPr>
              <a:t>albicans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produce other forms in addition to mold and yeast form, hence they are known as</a:t>
            </a:r>
            <a:r>
              <a:rPr lang="en-US" dirty="0" smtClean="0">
                <a:solidFill>
                  <a:srgbClr val="FF0000"/>
                </a:solidFill>
              </a:rPr>
              <a:t> polymorphic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47625"/>
            <a:ext cx="29527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addition </a:t>
            </a:r>
            <a:r>
              <a:rPr lang="en-US" dirty="0" err="1" smtClean="0"/>
              <a:t>dermatophytes</a:t>
            </a:r>
            <a:r>
              <a:rPr lang="en-US" dirty="0" smtClean="0"/>
              <a:t> produce abnormal </a:t>
            </a:r>
            <a:r>
              <a:rPr lang="en-US" dirty="0" err="1" smtClean="0"/>
              <a:t>hyphal</a:t>
            </a:r>
            <a:r>
              <a:rPr lang="en-US" dirty="0" smtClean="0"/>
              <a:t> forms like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Racquet </a:t>
            </a:r>
            <a:r>
              <a:rPr lang="en-US" dirty="0" err="1" smtClean="0">
                <a:solidFill>
                  <a:srgbClr val="00B050"/>
                </a:solidFill>
              </a:rPr>
              <a:t>hyphae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Composed of chain of individual elongated </a:t>
            </a:r>
            <a:r>
              <a:rPr lang="en-US" dirty="0" err="1" smtClean="0"/>
              <a:t>hyphal</a:t>
            </a:r>
            <a:r>
              <a:rPr lang="en-US" dirty="0" smtClean="0"/>
              <a:t> cells expanded at one end and resemble a tennis racquet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Spiral or coiled </a:t>
            </a:r>
            <a:r>
              <a:rPr lang="en-US" dirty="0" err="1" smtClean="0">
                <a:solidFill>
                  <a:srgbClr val="00B050"/>
                </a:solidFill>
              </a:rPr>
              <a:t>hyphae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Coiled or cork screw shaped which resemble the shape of plant tendrils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Pectinate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hyphae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Resemble tooth of a comb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Favic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Chandliers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Irregular projections on one or both side of </a:t>
            </a:r>
            <a:r>
              <a:rPr lang="en-US" dirty="0" err="1" smtClean="0"/>
              <a:t>hyphae</a:t>
            </a:r>
            <a:r>
              <a:rPr lang="en-US" dirty="0" smtClean="0"/>
              <a:t> similar to antlers/ stag horns (very characteristic of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schoenleinii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Nodular body : </a:t>
            </a:r>
            <a:r>
              <a:rPr lang="en-US" dirty="0" err="1" smtClean="0"/>
              <a:t>hyphae</a:t>
            </a:r>
            <a:r>
              <a:rPr lang="en-US" dirty="0" smtClean="0"/>
              <a:t> may intervene and form hard dormant nodular bodies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041258"/>
            <a:ext cx="5715000" cy="404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mycoses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Diseases caused by fungi is called mycoses</a:t>
            </a:r>
          </a:p>
          <a:p>
            <a:r>
              <a:rPr lang="en-US" dirty="0" smtClean="0"/>
              <a:t>Disease are three types based on the tissues affected</a:t>
            </a:r>
          </a:p>
          <a:p>
            <a:r>
              <a:rPr lang="en-US" dirty="0" smtClean="0"/>
              <a:t>Superficial mycoses/ </a:t>
            </a:r>
            <a:r>
              <a:rPr lang="en-US" dirty="0" err="1" smtClean="0"/>
              <a:t>Dermatomycoses</a:t>
            </a:r>
            <a:endParaRPr lang="en-US" dirty="0" smtClean="0"/>
          </a:p>
          <a:p>
            <a:r>
              <a:rPr lang="en-US" dirty="0" smtClean="0"/>
              <a:t>S/c or Intermediary mycoses</a:t>
            </a:r>
          </a:p>
          <a:p>
            <a:r>
              <a:rPr lang="en-US" dirty="0" smtClean="0"/>
              <a:t>Deep / visceral or systemic mycoses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Sperficial</a:t>
            </a:r>
            <a:r>
              <a:rPr lang="en-US" dirty="0" smtClean="0"/>
              <a:t> mycoses- </a:t>
            </a:r>
            <a:r>
              <a:rPr lang="en-US" dirty="0" err="1" smtClean="0"/>
              <a:t>Dermatophytosis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Caused by </a:t>
            </a:r>
            <a:r>
              <a:rPr lang="en-US" dirty="0" err="1" smtClean="0"/>
              <a:t>Dermatophytes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generally known as ring worm fungi. </a:t>
            </a:r>
            <a:endParaRPr lang="en-US" dirty="0" smtClean="0"/>
          </a:p>
          <a:p>
            <a:r>
              <a:rPr lang="en-US" dirty="0" smtClean="0"/>
              <a:t>This require keratin for their growth and affect stratum </a:t>
            </a:r>
            <a:r>
              <a:rPr lang="en-US" dirty="0" err="1" smtClean="0"/>
              <a:t>corneumof</a:t>
            </a:r>
            <a:r>
              <a:rPr lang="en-US" dirty="0" smtClean="0"/>
              <a:t> skin hair nail etc</a:t>
            </a:r>
          </a:p>
          <a:p>
            <a:r>
              <a:rPr lang="en-US" dirty="0" smtClean="0"/>
              <a:t> </a:t>
            </a:r>
            <a:r>
              <a:rPr lang="en-US" dirty="0" smtClean="0"/>
              <a:t>there are three important genera</a:t>
            </a:r>
          </a:p>
          <a:p>
            <a:r>
              <a:rPr lang="en-US" dirty="0" err="1" smtClean="0"/>
              <a:t>Trichophyton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Microsporon</a:t>
            </a:r>
            <a:endParaRPr lang="en-US" dirty="0" smtClean="0"/>
          </a:p>
          <a:p>
            <a:r>
              <a:rPr lang="en-US" dirty="0" err="1" smtClean="0"/>
              <a:t>Epidermophyton</a:t>
            </a:r>
            <a:endParaRPr lang="en-US" dirty="0" smtClean="0"/>
          </a:p>
          <a:p>
            <a:r>
              <a:rPr lang="en-US" dirty="0" smtClean="0"/>
              <a:t>This organism are classified under </a:t>
            </a:r>
            <a:r>
              <a:rPr lang="en-US" dirty="0" err="1" smtClean="0"/>
              <a:t>Ascomycetes</a:t>
            </a: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Based on tropism </a:t>
            </a:r>
            <a:r>
              <a:rPr lang="en-US" dirty="0" err="1" smtClean="0"/>
              <a:t>dermatophytes</a:t>
            </a:r>
            <a:r>
              <a:rPr lang="en-US" dirty="0" smtClean="0"/>
              <a:t> are classified </a:t>
            </a:r>
            <a:r>
              <a:rPr lang="en-US" dirty="0" smtClean="0"/>
              <a:t>as</a:t>
            </a:r>
          </a:p>
          <a:p>
            <a:r>
              <a:rPr lang="en-US" dirty="0" err="1" smtClean="0"/>
              <a:t>Zoophilic</a:t>
            </a:r>
            <a:r>
              <a:rPr lang="en-US" dirty="0" smtClean="0"/>
              <a:t>- present in animals</a:t>
            </a:r>
          </a:p>
          <a:p>
            <a:r>
              <a:rPr lang="en-US" dirty="0" smtClean="0"/>
              <a:t> M. </a:t>
            </a:r>
            <a:r>
              <a:rPr lang="en-US" dirty="0" err="1" smtClean="0"/>
              <a:t>canis</a:t>
            </a:r>
            <a:r>
              <a:rPr lang="en-US" dirty="0" smtClean="0"/>
              <a:t> and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verucossum</a:t>
            </a:r>
            <a:endParaRPr lang="en-US" dirty="0" smtClean="0"/>
          </a:p>
          <a:p>
            <a:r>
              <a:rPr lang="en-US" dirty="0" err="1" smtClean="0"/>
              <a:t>Geophilic</a:t>
            </a:r>
            <a:r>
              <a:rPr lang="en-US" dirty="0" smtClean="0"/>
              <a:t> : Natural habitat is soil</a:t>
            </a:r>
          </a:p>
          <a:p>
            <a:r>
              <a:rPr lang="en-US" dirty="0" smtClean="0"/>
              <a:t>M. </a:t>
            </a:r>
            <a:r>
              <a:rPr lang="en-US" dirty="0" err="1" smtClean="0"/>
              <a:t>gypseum</a:t>
            </a:r>
            <a:endParaRPr lang="en-US" dirty="0" smtClean="0"/>
          </a:p>
          <a:p>
            <a:r>
              <a:rPr lang="en-US" dirty="0" smtClean="0"/>
              <a:t>M. </a:t>
            </a:r>
            <a:r>
              <a:rPr lang="en-US" dirty="0" err="1" smtClean="0"/>
              <a:t>nanum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simii</a:t>
            </a:r>
            <a:endParaRPr lang="en-US" dirty="0" smtClean="0"/>
          </a:p>
          <a:p>
            <a:r>
              <a:rPr lang="en-US" dirty="0" err="1" smtClean="0"/>
              <a:t>Anthropophilic</a:t>
            </a:r>
            <a:r>
              <a:rPr lang="en-US" dirty="0" smtClean="0"/>
              <a:t>: Primarily </a:t>
            </a:r>
            <a:r>
              <a:rPr lang="en-US" dirty="0" err="1" smtClean="0"/>
              <a:t>nfect</a:t>
            </a:r>
            <a:r>
              <a:rPr lang="en-US" dirty="0" smtClean="0"/>
              <a:t> human being</a:t>
            </a:r>
          </a:p>
          <a:p>
            <a:r>
              <a:rPr lang="en-US" dirty="0" smtClean="0"/>
              <a:t>T. </a:t>
            </a:r>
            <a:r>
              <a:rPr lang="en-US" dirty="0" err="1" smtClean="0"/>
              <a:t>rubrum</a:t>
            </a:r>
            <a:endParaRPr lang="en-US" dirty="0" smtClean="0"/>
          </a:p>
          <a:p>
            <a:r>
              <a:rPr lang="en-US" dirty="0" smtClean="0"/>
              <a:t>E. </a:t>
            </a:r>
            <a:r>
              <a:rPr lang="en-US" dirty="0" err="1" smtClean="0"/>
              <a:t>floccosum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disease produced by </a:t>
            </a:r>
            <a:r>
              <a:rPr lang="en-US" dirty="0" err="1" smtClean="0"/>
              <a:t>Trichophyton</a:t>
            </a:r>
            <a:r>
              <a:rPr lang="en-US" dirty="0" smtClean="0"/>
              <a:t> and </a:t>
            </a:r>
            <a:r>
              <a:rPr lang="en-US" dirty="0" err="1" smtClean="0"/>
              <a:t>microsporon</a:t>
            </a:r>
            <a:r>
              <a:rPr lang="en-US" dirty="0" smtClean="0"/>
              <a:t> in human being is called </a:t>
            </a:r>
            <a:r>
              <a:rPr lang="en-US" dirty="0" err="1" smtClean="0"/>
              <a:t>Tinea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 err="1" smtClean="0"/>
              <a:t>microsporon</a:t>
            </a:r>
            <a:r>
              <a:rPr lang="en-US" dirty="0" smtClean="0"/>
              <a:t> and </a:t>
            </a:r>
            <a:r>
              <a:rPr lang="en-US" dirty="0" err="1" smtClean="0"/>
              <a:t>Trichophyton</a:t>
            </a:r>
            <a:r>
              <a:rPr lang="en-US" dirty="0" smtClean="0"/>
              <a:t> produce disease in animals and human being</a:t>
            </a:r>
          </a:p>
          <a:p>
            <a:r>
              <a:rPr lang="en-US" dirty="0" err="1" smtClean="0"/>
              <a:t>Trichophyton</a:t>
            </a:r>
            <a:r>
              <a:rPr lang="en-US" dirty="0" smtClean="0"/>
              <a:t> will affect skin, hair and nail</a:t>
            </a:r>
          </a:p>
          <a:p>
            <a:r>
              <a:rPr lang="en-US" dirty="0" err="1" smtClean="0"/>
              <a:t>Microsporum</a:t>
            </a:r>
            <a:r>
              <a:rPr lang="en-US" dirty="0" smtClean="0"/>
              <a:t> will affect skin and hair</a:t>
            </a:r>
          </a:p>
          <a:p>
            <a:r>
              <a:rPr lang="en-US" dirty="0" err="1" smtClean="0"/>
              <a:t>Epidermophyton</a:t>
            </a:r>
            <a:r>
              <a:rPr lang="en-US" dirty="0" smtClean="0"/>
              <a:t> affects nail and skin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species 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4676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Trichophyton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Microsporon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Epidermophyton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T. </a:t>
                      </a:r>
                      <a:r>
                        <a:rPr lang="en-US" dirty="0" err="1" smtClean="0"/>
                        <a:t>verrucosum</a:t>
                      </a:r>
                      <a:r>
                        <a:rPr lang="en-US" dirty="0" smtClean="0"/>
                        <a:t>,</a:t>
                      </a:r>
                    </a:p>
                    <a:p>
                      <a:r>
                        <a:rPr lang="en-US" dirty="0" smtClean="0"/>
                        <a:t>T.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Equinum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T. </a:t>
                      </a:r>
                      <a:r>
                        <a:rPr lang="en-US" baseline="0" dirty="0" err="1" smtClean="0"/>
                        <a:t>Violaceum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T. </a:t>
                      </a:r>
                      <a:r>
                        <a:rPr lang="en-US" baseline="0" dirty="0" err="1" smtClean="0"/>
                        <a:t>Mentagrophytes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T. </a:t>
                      </a:r>
                      <a:r>
                        <a:rPr lang="en-US" baseline="0" dirty="0" err="1" smtClean="0"/>
                        <a:t>Schoenlenii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T. </a:t>
                      </a:r>
                      <a:r>
                        <a:rPr lang="en-US" baseline="0" dirty="0" err="1" smtClean="0"/>
                        <a:t>Gallinae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T. </a:t>
                      </a:r>
                      <a:r>
                        <a:rPr lang="en-US" baseline="0" dirty="0" err="1" smtClean="0"/>
                        <a:t>simii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M. </a:t>
                      </a:r>
                      <a:r>
                        <a:rPr lang="en-US" dirty="0" err="1" smtClean="0"/>
                        <a:t>nanum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M. </a:t>
                      </a:r>
                      <a:r>
                        <a:rPr lang="en-US" dirty="0" err="1" smtClean="0"/>
                        <a:t>Distortum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M. </a:t>
                      </a:r>
                      <a:r>
                        <a:rPr lang="en-US" dirty="0" err="1" smtClean="0"/>
                        <a:t>Gypseum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M.Canis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M. </a:t>
                      </a:r>
                      <a:r>
                        <a:rPr lang="en-US" dirty="0" err="1" smtClean="0"/>
                        <a:t>Audouini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M. </a:t>
                      </a:r>
                      <a:r>
                        <a:rPr lang="en-US" dirty="0" err="1" smtClean="0"/>
                        <a:t>gallinae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Epidrmophyton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floccosum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These organism cause hydrolysis of keratin </a:t>
            </a:r>
          </a:p>
          <a:p>
            <a:r>
              <a:rPr lang="en-US" dirty="0" smtClean="0"/>
              <a:t>As a result of infection the host mount inflammatory response</a:t>
            </a:r>
          </a:p>
          <a:p>
            <a:r>
              <a:rPr lang="en-US" dirty="0" smtClean="0"/>
              <a:t>Organism can not thrive in an area of intense infection and will move to periphery</a:t>
            </a:r>
          </a:p>
          <a:p>
            <a:r>
              <a:rPr lang="en-US" dirty="0" smtClean="0"/>
              <a:t> </a:t>
            </a:r>
            <a:r>
              <a:rPr lang="en-US" dirty="0" smtClean="0"/>
              <a:t>so it will produce ring like lesions</a:t>
            </a:r>
          </a:p>
          <a:p>
            <a:r>
              <a:rPr lang="en-US" dirty="0" smtClean="0"/>
              <a:t>Central area will have  heated appearance and </a:t>
            </a:r>
            <a:r>
              <a:rPr lang="en-US" dirty="0" err="1" smtClean="0"/>
              <a:t>inflammed</a:t>
            </a:r>
            <a:r>
              <a:rPr lang="en-US" dirty="0" smtClean="0"/>
              <a:t> periphery</a:t>
            </a:r>
          </a:p>
          <a:p>
            <a:r>
              <a:rPr lang="en-US" dirty="0" smtClean="0"/>
              <a:t>Lesions are by toxins, allergens and enzymes like </a:t>
            </a:r>
            <a:r>
              <a:rPr lang="en-US" dirty="0" err="1" smtClean="0"/>
              <a:t>keratinase</a:t>
            </a:r>
            <a:r>
              <a:rPr lang="en-US" dirty="0" smtClean="0"/>
              <a:t> and </a:t>
            </a:r>
            <a:r>
              <a:rPr lang="en-US" dirty="0" err="1" smtClean="0"/>
              <a:t>collaginase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Disease in </a:t>
            </a:r>
            <a:r>
              <a:rPr lang="en-US" dirty="0" err="1" smtClean="0"/>
              <a:t>foru</a:t>
            </a:r>
            <a:r>
              <a:rPr lang="en-US" dirty="0" smtClean="0"/>
              <a:t> forms</a:t>
            </a:r>
          </a:p>
          <a:p>
            <a:r>
              <a:rPr lang="en-US" dirty="0" smtClean="0"/>
              <a:t>Subclinical</a:t>
            </a:r>
          </a:p>
          <a:p>
            <a:r>
              <a:rPr lang="en-US" dirty="0" smtClean="0"/>
              <a:t>Classical ring worm</a:t>
            </a:r>
          </a:p>
          <a:p>
            <a:r>
              <a:rPr lang="en-US" dirty="0" err="1" smtClean="0"/>
              <a:t>Generalised</a:t>
            </a:r>
            <a:r>
              <a:rPr lang="en-US" dirty="0" smtClean="0"/>
              <a:t> form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Kerion</a:t>
            </a:r>
            <a:r>
              <a:rPr lang="en-US" dirty="0" smtClean="0"/>
              <a:t> / tumor like lesions in dogs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Clinicla</a:t>
            </a:r>
            <a:r>
              <a:rPr lang="en-US" dirty="0" smtClean="0"/>
              <a:t> 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dogs and cat important organism is </a:t>
            </a:r>
            <a:r>
              <a:rPr lang="en-US" dirty="0" err="1" smtClean="0"/>
              <a:t>Microsporon</a:t>
            </a:r>
            <a:r>
              <a:rPr lang="en-US" dirty="0" smtClean="0"/>
              <a:t> </a:t>
            </a:r>
            <a:r>
              <a:rPr lang="en-US" dirty="0" err="1" smtClean="0"/>
              <a:t>canis</a:t>
            </a:r>
            <a:endParaRPr lang="en-US" dirty="0" smtClean="0"/>
          </a:p>
          <a:p>
            <a:r>
              <a:rPr lang="en-US" dirty="0" smtClean="0"/>
              <a:t>Main lesion occur in face and extremity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 will produce crusty alopecia lesion</a:t>
            </a:r>
          </a:p>
          <a:p>
            <a:r>
              <a:rPr lang="en-US" dirty="0" smtClean="0"/>
              <a:t> </a:t>
            </a:r>
            <a:r>
              <a:rPr lang="en-US" dirty="0" smtClean="0"/>
              <a:t>in cattle important organism is </a:t>
            </a:r>
            <a:r>
              <a:rPr lang="en-US" dirty="0" err="1" smtClean="0"/>
              <a:t>Trichphyton</a:t>
            </a:r>
            <a:r>
              <a:rPr lang="en-US" dirty="0" smtClean="0"/>
              <a:t> </a:t>
            </a:r>
            <a:r>
              <a:rPr lang="en-US" dirty="0" err="1" smtClean="0"/>
              <a:t>verucosum</a:t>
            </a:r>
            <a:r>
              <a:rPr lang="en-US" dirty="0" smtClean="0"/>
              <a:t> and T. </a:t>
            </a:r>
            <a:r>
              <a:rPr lang="en-US" dirty="0" err="1" smtClean="0"/>
              <a:t>mentagrophytes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lesions mainly in face and neck region</a:t>
            </a:r>
          </a:p>
          <a:p>
            <a:r>
              <a:rPr lang="en-US" dirty="0" smtClean="0"/>
              <a:t>Extent of lesion may vary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 can be mild infection </a:t>
            </a:r>
            <a:r>
              <a:rPr lang="en-US" dirty="0" err="1" smtClean="0"/>
              <a:t>characterised</a:t>
            </a:r>
            <a:r>
              <a:rPr lang="en-US" dirty="0" smtClean="0"/>
              <a:t> by eruption and alopecia</a:t>
            </a:r>
          </a:p>
          <a:p>
            <a:r>
              <a:rPr lang="en-US" dirty="0" smtClean="0"/>
              <a:t>Chronic lesions are yellowish brown, very thick </a:t>
            </a:r>
            <a:r>
              <a:rPr lang="en-US" dirty="0" err="1" smtClean="0"/>
              <a:t>asbestose</a:t>
            </a:r>
            <a:r>
              <a:rPr lang="en-US" dirty="0" smtClean="0"/>
              <a:t> like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23962" y="2089150"/>
            <a:ext cx="593407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horse </a:t>
            </a:r>
            <a:r>
              <a:rPr lang="en-US" dirty="0" err="1" smtClean="0"/>
              <a:t>Trichopyton</a:t>
            </a:r>
            <a:r>
              <a:rPr lang="en-US" dirty="0" smtClean="0"/>
              <a:t> </a:t>
            </a:r>
            <a:r>
              <a:rPr lang="en-US" dirty="0" err="1" smtClean="0"/>
              <a:t>equinum</a:t>
            </a:r>
            <a:r>
              <a:rPr lang="en-US" dirty="0" smtClean="0"/>
              <a:t> and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mentagrophytes</a:t>
            </a:r>
            <a:r>
              <a:rPr lang="en-US" dirty="0" smtClean="0"/>
              <a:t> lesions are seen in withers, saddle and girth. </a:t>
            </a:r>
          </a:p>
          <a:p>
            <a:r>
              <a:rPr lang="en-US" dirty="0" smtClean="0"/>
              <a:t>Lesion can be either </a:t>
            </a:r>
            <a:r>
              <a:rPr lang="en-US" dirty="0" err="1" smtClean="0"/>
              <a:t>urticarial</a:t>
            </a:r>
            <a:r>
              <a:rPr lang="en-US" dirty="0" smtClean="0"/>
              <a:t> eruption or deep ulcerative nodule</a:t>
            </a:r>
          </a:p>
          <a:p>
            <a:r>
              <a:rPr lang="en-US" dirty="0" smtClean="0"/>
              <a:t>In sheep and goat organism are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veerrucosum</a:t>
            </a:r>
            <a:r>
              <a:rPr lang="en-US" dirty="0" smtClean="0"/>
              <a:t> and T. </a:t>
            </a:r>
            <a:r>
              <a:rPr lang="en-US" dirty="0" err="1" smtClean="0"/>
              <a:t>mentagrophytes</a:t>
            </a:r>
            <a:endParaRPr lang="en-US" dirty="0" smtClean="0"/>
          </a:p>
          <a:p>
            <a:r>
              <a:rPr lang="en-US" dirty="0" smtClean="0"/>
              <a:t>In pigs</a:t>
            </a:r>
          </a:p>
          <a:p>
            <a:r>
              <a:rPr lang="en-US" dirty="0" smtClean="0"/>
              <a:t>T. </a:t>
            </a:r>
            <a:r>
              <a:rPr lang="en-US" dirty="0" err="1" smtClean="0"/>
              <a:t>verrucosum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mentagrophytes</a:t>
            </a:r>
            <a:endParaRPr lang="en-US" dirty="0" smtClean="0"/>
          </a:p>
          <a:p>
            <a:r>
              <a:rPr lang="en-US" dirty="0" err="1" smtClean="0"/>
              <a:t>M.nanum</a:t>
            </a:r>
            <a:endParaRPr lang="en-US" dirty="0" smtClean="0"/>
          </a:p>
          <a:p>
            <a:r>
              <a:rPr lang="en-US" dirty="0" smtClean="0"/>
              <a:t>In pig </a:t>
            </a:r>
            <a:r>
              <a:rPr lang="en-US" dirty="0" err="1" smtClean="0"/>
              <a:t>urticarial</a:t>
            </a:r>
            <a:r>
              <a:rPr lang="en-US" dirty="0" smtClean="0"/>
              <a:t> lesion on the base of ear and trunk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poultry</a:t>
            </a:r>
          </a:p>
          <a:p>
            <a:r>
              <a:rPr lang="en-US" dirty="0" smtClean="0"/>
              <a:t>T. </a:t>
            </a:r>
            <a:r>
              <a:rPr lang="en-US" dirty="0" err="1" smtClean="0"/>
              <a:t>gallinae</a:t>
            </a:r>
            <a:endParaRPr lang="en-US" dirty="0" smtClean="0"/>
          </a:p>
          <a:p>
            <a:r>
              <a:rPr lang="en-US" dirty="0" err="1" smtClean="0"/>
              <a:t>M.galline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disease is known as avian ring worm or </a:t>
            </a:r>
            <a:r>
              <a:rPr lang="en-US" dirty="0" err="1" smtClean="0"/>
              <a:t>favus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Disease seen as white patchy crust on comb and wattle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Symptoms and lesions</a:t>
            </a:r>
          </a:p>
          <a:p>
            <a:r>
              <a:rPr lang="en-US" dirty="0" smtClean="0"/>
              <a:t>Ring worm appearance</a:t>
            </a:r>
          </a:p>
          <a:p>
            <a:r>
              <a:rPr lang="en-US" dirty="0" smtClean="0"/>
              <a:t> </a:t>
            </a:r>
            <a:r>
              <a:rPr lang="en-US" dirty="0" smtClean="0"/>
              <a:t>Examination of infected hair </a:t>
            </a:r>
            <a:r>
              <a:rPr lang="en-US" dirty="0" err="1" smtClean="0"/>
              <a:t>usin</a:t>
            </a:r>
            <a:r>
              <a:rPr lang="en-US" dirty="0" smtClean="0"/>
              <a:t> Wood’s lamp or UV lamp</a:t>
            </a:r>
          </a:p>
          <a:p>
            <a:r>
              <a:rPr lang="en-US" dirty="0" smtClean="0"/>
              <a:t> </a:t>
            </a:r>
            <a:r>
              <a:rPr lang="en-US" dirty="0" smtClean="0"/>
              <a:t>If infected hair is shown on wood lamp, there will be apple green </a:t>
            </a:r>
            <a:r>
              <a:rPr lang="en-US" dirty="0" err="1" smtClean="0"/>
              <a:t>flourescencedue</a:t>
            </a:r>
            <a:r>
              <a:rPr lang="en-US" dirty="0" smtClean="0"/>
              <a:t> to the production of metabolite of Tryptophan by the organism</a:t>
            </a:r>
          </a:p>
          <a:p>
            <a:r>
              <a:rPr lang="en-US" dirty="0" smtClean="0"/>
              <a:t> I</a:t>
            </a:r>
            <a:r>
              <a:rPr lang="en-US" dirty="0" smtClean="0"/>
              <a:t>n </a:t>
            </a:r>
            <a:r>
              <a:rPr lang="en-US" dirty="0" err="1" smtClean="0"/>
              <a:t>positve</a:t>
            </a:r>
            <a:r>
              <a:rPr lang="en-US" dirty="0" smtClean="0"/>
              <a:t> infection by M </a:t>
            </a:r>
            <a:r>
              <a:rPr lang="en-US" dirty="0" err="1" smtClean="0"/>
              <a:t>canis</a:t>
            </a:r>
            <a:r>
              <a:rPr lang="en-US" dirty="0" smtClean="0"/>
              <a:t>, M. </a:t>
            </a:r>
            <a:r>
              <a:rPr lang="en-US" dirty="0" err="1" smtClean="0"/>
              <a:t>distortum</a:t>
            </a:r>
            <a:r>
              <a:rPr lang="en-US" dirty="0" smtClean="0"/>
              <a:t> and M. </a:t>
            </a:r>
            <a:r>
              <a:rPr lang="en-US" dirty="0" err="1" smtClean="0"/>
              <a:t>audonii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False positive with dandruff or application of salicylic acid or petroleum jelly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</a:t>
            </a:r>
            <a:r>
              <a:rPr lang="en-US" dirty="0" err="1" smtClean="0"/>
              <a:t>microscopical</a:t>
            </a:r>
            <a:r>
              <a:rPr lang="en-US" dirty="0" smtClean="0"/>
              <a:t> examination of skin scrapping </a:t>
            </a:r>
            <a:r>
              <a:rPr lang="en-US" dirty="0" err="1" smtClean="0"/>
              <a:t>ot</a:t>
            </a:r>
            <a:r>
              <a:rPr lang="en-US" dirty="0" smtClean="0"/>
              <a:t> hair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Before collection of these , clean the area with 70% alcohol. Scrape skin from old and new lesions with blunt scalpel or razor blade </a:t>
            </a:r>
            <a:r>
              <a:rPr lang="en-US" dirty="0" err="1" smtClean="0"/>
              <a:t>untill</a:t>
            </a:r>
            <a:r>
              <a:rPr lang="en-US" dirty="0" smtClean="0"/>
              <a:t> blood oozes to come out</a:t>
            </a:r>
          </a:p>
          <a:p>
            <a:r>
              <a:rPr lang="en-US" dirty="0" smtClean="0"/>
              <a:t>Better to pluck hair</a:t>
            </a:r>
          </a:p>
          <a:p>
            <a:r>
              <a:rPr lang="en-US" dirty="0" smtClean="0"/>
              <a:t>Take skin </a:t>
            </a:r>
            <a:r>
              <a:rPr lang="en-US" dirty="0" err="1" smtClean="0"/>
              <a:t>scarpping</a:t>
            </a:r>
            <a:r>
              <a:rPr lang="en-US" dirty="0" smtClean="0"/>
              <a:t> or hair o n a clean slide and add 2-3 drop of 10-20 % KOH ( </a:t>
            </a:r>
            <a:r>
              <a:rPr lang="en-US" dirty="0" err="1" smtClean="0"/>
              <a:t>Keratlytic</a:t>
            </a:r>
            <a:r>
              <a:rPr lang="en-US" dirty="0" smtClean="0"/>
              <a:t>). Gently warm the slide at 60oC for 5-1 minutes. Put </a:t>
            </a:r>
            <a:r>
              <a:rPr lang="en-US" dirty="0" err="1" smtClean="0"/>
              <a:t>coverslip</a:t>
            </a:r>
            <a:r>
              <a:rPr lang="en-US" dirty="0" smtClean="0"/>
              <a:t> and examine under low and high power</a:t>
            </a:r>
          </a:p>
          <a:p>
            <a:r>
              <a:rPr lang="en-US" dirty="0" smtClean="0"/>
              <a:t>KOH cause partial </a:t>
            </a:r>
            <a:r>
              <a:rPr lang="en-US" dirty="0" err="1" smtClean="0"/>
              <a:t>digstion</a:t>
            </a:r>
            <a:r>
              <a:rPr lang="en-US" dirty="0" smtClean="0"/>
              <a:t> of Keratin leading to clearing of specimen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Stain with </a:t>
            </a:r>
            <a:r>
              <a:rPr lang="en-US" dirty="0" err="1" smtClean="0"/>
              <a:t>lactophenol</a:t>
            </a:r>
            <a:r>
              <a:rPr lang="en-US" dirty="0" smtClean="0"/>
              <a:t> cotton blue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DME of </a:t>
            </a:r>
            <a:r>
              <a:rPr lang="en-US" dirty="0" err="1" smtClean="0"/>
              <a:t>arthrospores</a:t>
            </a:r>
            <a:r>
              <a:rPr lang="en-US" dirty="0" smtClean="0"/>
              <a:t> of fungi. Most fungal agents of animals, spores can seen on external surface of hair and such arrangement called </a:t>
            </a:r>
            <a:r>
              <a:rPr lang="en-US" dirty="0" err="1" smtClean="0"/>
              <a:t>ectothrix</a:t>
            </a:r>
            <a:endParaRPr lang="en-US" dirty="0" smtClean="0"/>
          </a:p>
          <a:p>
            <a:r>
              <a:rPr lang="en-US" dirty="0" smtClean="0"/>
              <a:t>M. </a:t>
            </a:r>
            <a:r>
              <a:rPr lang="en-US" dirty="0" err="1" smtClean="0"/>
              <a:t>canis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verrucosum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mentagrophytes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In some other case large spore arranged </a:t>
            </a:r>
            <a:r>
              <a:rPr lang="en-US" dirty="0" err="1" smtClean="0"/>
              <a:t>lineraly</a:t>
            </a:r>
            <a:r>
              <a:rPr lang="en-US" dirty="0" smtClean="0"/>
              <a:t> within hair shaft called </a:t>
            </a:r>
            <a:r>
              <a:rPr lang="en-US" dirty="0" err="1" smtClean="0"/>
              <a:t>endothrix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violaceum</a:t>
            </a:r>
            <a:endParaRPr lang="en-US" dirty="0" smtClean="0"/>
          </a:p>
          <a:p>
            <a:r>
              <a:rPr lang="en-US" dirty="0" smtClean="0"/>
              <a:t>T. </a:t>
            </a:r>
            <a:r>
              <a:rPr lang="en-US" dirty="0" err="1" smtClean="0"/>
              <a:t>schoelleiniialong</a:t>
            </a:r>
            <a:r>
              <a:rPr lang="en-US" dirty="0" smtClean="0"/>
              <a:t> with spore. Large number of air bubbles also seen</a:t>
            </a:r>
          </a:p>
          <a:p>
            <a:r>
              <a:rPr lang="en-US" dirty="0" smtClean="0"/>
              <a:t>T. </a:t>
            </a:r>
            <a:r>
              <a:rPr lang="en-US" dirty="0" err="1" smtClean="0"/>
              <a:t>gallinae</a:t>
            </a:r>
            <a:r>
              <a:rPr lang="en-US" dirty="0" smtClean="0"/>
              <a:t>, T, </a:t>
            </a:r>
            <a:r>
              <a:rPr lang="en-US" dirty="0" err="1" smtClean="0"/>
              <a:t>simii</a:t>
            </a:r>
            <a:r>
              <a:rPr lang="en-US" dirty="0" smtClean="0"/>
              <a:t>, </a:t>
            </a:r>
            <a:r>
              <a:rPr lang="en-US" dirty="0" err="1" smtClean="0"/>
              <a:t>T,rubrum</a:t>
            </a:r>
            <a:r>
              <a:rPr lang="en-US" dirty="0" smtClean="0"/>
              <a:t> will not affect hair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 of fungi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Fungi are </a:t>
            </a:r>
            <a:r>
              <a:rPr lang="en-US" dirty="0" smtClean="0">
                <a:solidFill>
                  <a:srgbClr val="FF0000"/>
                </a:solidFill>
              </a:rPr>
              <a:t>aerobic</a:t>
            </a:r>
          </a:p>
          <a:p>
            <a:r>
              <a:rPr lang="en-US" dirty="0" smtClean="0"/>
              <a:t>Reproduction in fungi occur either sexually or asexually by the formation of spores</a:t>
            </a:r>
          </a:p>
          <a:p>
            <a:r>
              <a:rPr lang="en-US" dirty="0" smtClean="0"/>
              <a:t>A mass of interlacing </a:t>
            </a:r>
            <a:r>
              <a:rPr lang="en-US" dirty="0" err="1" smtClean="0"/>
              <a:t>hyphae</a:t>
            </a:r>
            <a:r>
              <a:rPr lang="en-US" dirty="0" smtClean="0"/>
              <a:t> form mycelium</a:t>
            </a:r>
          </a:p>
          <a:p>
            <a:r>
              <a:rPr lang="en-US" dirty="0" smtClean="0"/>
              <a:t>Fungi tolerate high osmotic pressure and </a:t>
            </a:r>
            <a:r>
              <a:rPr lang="en-US" dirty="0" smtClean="0">
                <a:solidFill>
                  <a:srgbClr val="FF0000"/>
                </a:solidFill>
              </a:rPr>
              <a:t>acidic environments as low as pH 5.0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Structure</a:t>
            </a:r>
          </a:p>
          <a:p>
            <a:r>
              <a:rPr lang="en-US" dirty="0" err="1" smtClean="0"/>
              <a:t>Hyphal</a:t>
            </a:r>
            <a:r>
              <a:rPr lang="en-US" dirty="0" smtClean="0"/>
              <a:t> cell wall contain carbohydrate components like </a:t>
            </a:r>
            <a:r>
              <a:rPr lang="en-US" dirty="0" smtClean="0">
                <a:solidFill>
                  <a:srgbClr val="FF0000"/>
                </a:solidFill>
              </a:rPr>
              <a:t>chitin</a:t>
            </a:r>
            <a:r>
              <a:rPr lang="en-US" dirty="0" smtClean="0"/>
              <a:t> macromolecules with cellular cross linkages</a:t>
            </a:r>
          </a:p>
          <a:p>
            <a:r>
              <a:rPr lang="en-US" dirty="0" smtClean="0"/>
              <a:t>In Yeast cell wall contain protein </a:t>
            </a:r>
            <a:r>
              <a:rPr lang="en-US" dirty="0" err="1" smtClean="0"/>
              <a:t>complexed</a:t>
            </a:r>
            <a:r>
              <a:rPr lang="en-US" dirty="0" smtClean="0"/>
              <a:t> with polysaccharide and lipids</a:t>
            </a:r>
          </a:p>
          <a:p>
            <a:r>
              <a:rPr lang="en-US" dirty="0" smtClean="0"/>
              <a:t>The predominant sterol is </a:t>
            </a:r>
            <a:r>
              <a:rPr lang="en-US" dirty="0" err="1" smtClean="0">
                <a:solidFill>
                  <a:srgbClr val="FF0000"/>
                </a:solidFill>
              </a:rPr>
              <a:t>ergosterol</a:t>
            </a:r>
            <a:r>
              <a:rPr lang="en-US" dirty="0" smtClean="0"/>
              <a:t> in contrast to cholesterol which is the predominant sterol in the cell membrane of animals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8382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Both molds and yeast have well defined nuclear membrane, mitochondria and a network of microtubules</a:t>
            </a:r>
          </a:p>
          <a:p>
            <a:r>
              <a:rPr lang="en-US" dirty="0" smtClean="0"/>
              <a:t>Septa or cross walls often present on the </a:t>
            </a:r>
            <a:r>
              <a:rPr lang="en-US" dirty="0" err="1" smtClean="0"/>
              <a:t>hyphae</a:t>
            </a:r>
            <a:endParaRPr lang="en-US" dirty="0" smtClean="0"/>
          </a:p>
          <a:p>
            <a:r>
              <a:rPr lang="en-US" dirty="0" smtClean="0"/>
              <a:t>Septa formed by the inward growth of cell wall have central pores through which nutrients and organelles may pass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4150" y="152400"/>
            <a:ext cx="2228850" cy="133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Growth reproduction and colonial formation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181600" cy="487375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Moulds tend to form large colonies with growth and extension of </a:t>
            </a:r>
            <a:r>
              <a:rPr lang="en-US" dirty="0" err="1" smtClean="0"/>
              <a:t>hyphae</a:t>
            </a:r>
            <a:r>
              <a:rPr lang="en-US" dirty="0" smtClean="0"/>
              <a:t> at their peripheries.</a:t>
            </a:r>
          </a:p>
          <a:p>
            <a:r>
              <a:rPr lang="en-US" dirty="0" smtClean="0"/>
              <a:t> In moulds in asexual reproduction two main types of spores are produced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Conidia</a:t>
            </a:r>
            <a:r>
              <a:rPr lang="en-US" dirty="0" smtClean="0"/>
              <a:t> –produced on </a:t>
            </a:r>
            <a:r>
              <a:rPr lang="en-US" dirty="0" err="1" smtClean="0"/>
              <a:t>conidiophore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Multicellular</a:t>
            </a:r>
            <a:r>
              <a:rPr lang="en-US" dirty="0" smtClean="0"/>
              <a:t> conidia called macro conidia and unicellular conidia called micro conidia are produced by </a:t>
            </a:r>
            <a:r>
              <a:rPr lang="en-US" dirty="0" err="1" smtClean="0"/>
              <a:t>Dermatophytes</a:t>
            </a:r>
            <a:r>
              <a:rPr lang="en-US" dirty="0" smtClean="0"/>
              <a:t> produced on the lateral branches of </a:t>
            </a:r>
            <a:r>
              <a:rPr lang="en-US" dirty="0" err="1" smtClean="0"/>
              <a:t>hyphae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Sporangiospores</a:t>
            </a:r>
            <a:r>
              <a:rPr lang="en-US" dirty="0" smtClean="0"/>
              <a:t> produced within a sac like structure called sporangium on an aerial </a:t>
            </a:r>
            <a:r>
              <a:rPr lang="en-US" dirty="0" err="1" smtClean="0"/>
              <a:t>hyphae</a:t>
            </a:r>
            <a:r>
              <a:rPr lang="en-US" dirty="0" smtClean="0"/>
              <a:t> called </a:t>
            </a:r>
            <a:r>
              <a:rPr lang="en-US" dirty="0" err="1" smtClean="0"/>
              <a:t>sporangiophore</a:t>
            </a:r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: By fungi in the phylum </a:t>
            </a:r>
            <a:r>
              <a:rPr lang="en-US" dirty="0" err="1" smtClean="0"/>
              <a:t>zygomycota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25" y="685800"/>
            <a:ext cx="2581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75" y="2990850"/>
            <a:ext cx="27527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910986"/>
            <a:ext cx="2514600" cy="148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791200" cy="4873752"/>
          </a:xfrm>
        </p:spPr>
        <p:txBody>
          <a:bodyPr/>
          <a:lstStyle/>
          <a:p>
            <a:r>
              <a:rPr lang="en-US" dirty="0" err="1" smtClean="0"/>
              <a:t>Arthroconidia</a:t>
            </a:r>
            <a:r>
              <a:rPr lang="en-US" dirty="0" smtClean="0"/>
              <a:t> are the conidia produced by the disintegration of </a:t>
            </a:r>
            <a:r>
              <a:rPr lang="en-US" dirty="0" err="1" smtClean="0"/>
              <a:t>hyphae</a:t>
            </a:r>
            <a:r>
              <a:rPr lang="en-US" dirty="0" smtClean="0"/>
              <a:t> within </a:t>
            </a:r>
            <a:r>
              <a:rPr lang="en-US" dirty="0" err="1" smtClean="0"/>
              <a:t>keratinised</a:t>
            </a:r>
            <a:r>
              <a:rPr lang="en-US" dirty="0" smtClean="0"/>
              <a:t> tissues</a:t>
            </a:r>
          </a:p>
          <a:p>
            <a:r>
              <a:rPr lang="en-US" dirty="0" smtClean="0"/>
              <a:t>In most yeast cells asexual reproduction is by budding</a:t>
            </a:r>
          </a:p>
          <a:p>
            <a:r>
              <a:rPr lang="en-US" dirty="0" smtClean="0"/>
              <a:t>Daughter cells separate from parent cells after the formation of </a:t>
            </a:r>
            <a:r>
              <a:rPr lang="en-US" dirty="0" err="1" smtClean="0"/>
              <a:t>crosswall</a:t>
            </a:r>
            <a:r>
              <a:rPr lang="en-US" dirty="0" smtClean="0"/>
              <a:t> at the point of budding</a:t>
            </a:r>
          </a:p>
          <a:p>
            <a:r>
              <a:rPr lang="en-US" dirty="0" smtClean="0"/>
              <a:t>The colonies of yeast like fungi are soft smooth and round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144780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0775" y="3505200"/>
            <a:ext cx="23336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Asexual spores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Arthroconidia</a:t>
            </a:r>
            <a:r>
              <a:rPr lang="en-US" dirty="0" smtClean="0">
                <a:solidFill>
                  <a:srgbClr val="FF0000"/>
                </a:solidFill>
              </a:rPr>
              <a:t> or </a:t>
            </a:r>
            <a:r>
              <a:rPr lang="en-US" dirty="0" err="1" smtClean="0">
                <a:solidFill>
                  <a:srgbClr val="FF0000"/>
                </a:solidFill>
              </a:rPr>
              <a:t>Arthrospore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Spores are produced and are released during the process of fungal fragmentation</a:t>
            </a:r>
          </a:p>
          <a:p>
            <a:r>
              <a:rPr lang="en-US" dirty="0" smtClean="0"/>
              <a:t>Spores may be produced successively as in </a:t>
            </a:r>
            <a:r>
              <a:rPr lang="en-US" dirty="0" err="1" smtClean="0"/>
              <a:t>dermatophytes</a:t>
            </a:r>
            <a:r>
              <a:rPr lang="en-US" dirty="0" smtClean="0"/>
              <a:t> or intervening empty cells as in </a:t>
            </a:r>
            <a:r>
              <a:rPr lang="en-US" dirty="0" err="1" smtClean="0"/>
              <a:t>coccidiodes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Blastoconidia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Blastospore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Conidia which are produced by budding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i="1" dirty="0" smtClean="0"/>
              <a:t>Candida </a:t>
            </a:r>
            <a:r>
              <a:rPr lang="en-US" i="1" dirty="0" err="1" smtClean="0"/>
              <a:t>albicans</a:t>
            </a:r>
            <a:endParaRPr lang="en-US" i="1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Chlamydoconidia</a:t>
            </a:r>
            <a:r>
              <a:rPr lang="en-US" dirty="0" smtClean="0">
                <a:solidFill>
                  <a:srgbClr val="FF0000"/>
                </a:solidFill>
              </a:rPr>
              <a:t>/ </a:t>
            </a:r>
            <a:r>
              <a:rPr lang="en-US" dirty="0" err="1" smtClean="0">
                <a:solidFill>
                  <a:srgbClr val="FF0000"/>
                </a:solidFill>
              </a:rPr>
              <a:t>Chamydospores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Thick walled resistant spores which contain storage products. </a:t>
            </a:r>
          </a:p>
          <a:p>
            <a:r>
              <a:rPr lang="en-US" dirty="0" smtClean="0"/>
              <a:t>These are produced by some fungi in </a:t>
            </a:r>
            <a:r>
              <a:rPr lang="en-US" dirty="0" err="1" smtClean="0"/>
              <a:t>unfavourable</a:t>
            </a:r>
            <a:r>
              <a:rPr lang="en-US" dirty="0" smtClean="0"/>
              <a:t> conditions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177</TotalTime>
  <Words>2097</Words>
  <Application>Microsoft Office PowerPoint</Application>
  <PresentationFormat>On-screen Show (4:3)</PresentationFormat>
  <Paragraphs>253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Oriel</vt:lpstr>
      <vt:lpstr>Mycology</vt:lpstr>
      <vt:lpstr>Mycology</vt:lpstr>
      <vt:lpstr>Moulds and Yeast</vt:lpstr>
      <vt:lpstr>Slide 4</vt:lpstr>
      <vt:lpstr>Characteristic of fungi</vt:lpstr>
      <vt:lpstr>Slide 6</vt:lpstr>
      <vt:lpstr>Growth reproduction and colonial formation </vt:lpstr>
      <vt:lpstr>Slide 8</vt:lpstr>
      <vt:lpstr>Asexual spores</vt:lpstr>
      <vt:lpstr>Slide 10</vt:lpstr>
      <vt:lpstr>Slide 11</vt:lpstr>
      <vt:lpstr>Slide 12</vt:lpstr>
      <vt:lpstr>Sexual spores</vt:lpstr>
      <vt:lpstr>Slide 14</vt:lpstr>
      <vt:lpstr>Slide 15</vt:lpstr>
      <vt:lpstr>Reproduction in zygomycetes</vt:lpstr>
      <vt:lpstr>Slide 17</vt:lpstr>
      <vt:lpstr>Slide 18</vt:lpstr>
      <vt:lpstr>Slide 19</vt:lpstr>
      <vt:lpstr>Slide 20</vt:lpstr>
      <vt:lpstr>Slide 21</vt:lpstr>
      <vt:lpstr>Slide 22</vt:lpstr>
      <vt:lpstr>Reproduction in ASCOMYCETES</vt:lpstr>
      <vt:lpstr>Slide 24</vt:lpstr>
      <vt:lpstr>Slide 25</vt:lpstr>
      <vt:lpstr>Reproduction in Basidiomycetes</vt:lpstr>
      <vt:lpstr>Deuteromycetes- Fungi inperfecti</vt:lpstr>
      <vt:lpstr>Slide 28</vt:lpstr>
      <vt:lpstr>Slide 29</vt:lpstr>
      <vt:lpstr>Slide 30</vt:lpstr>
      <vt:lpstr>Slide 31</vt:lpstr>
      <vt:lpstr>mycoses</vt:lpstr>
      <vt:lpstr>Sperficial mycoses- Dermatophytosis</vt:lpstr>
      <vt:lpstr>Slide 34</vt:lpstr>
      <vt:lpstr>Slide 35</vt:lpstr>
      <vt:lpstr>Important species are</vt:lpstr>
      <vt:lpstr>pathogenesis</vt:lpstr>
      <vt:lpstr>Slide 38</vt:lpstr>
      <vt:lpstr>Clinicla signs</vt:lpstr>
      <vt:lpstr>Slide 40</vt:lpstr>
      <vt:lpstr>Slide 41</vt:lpstr>
      <vt:lpstr>Diagnosis</vt:lpstr>
      <vt:lpstr>Direct microscopical examination of skin scrapping ot hair</vt:lpstr>
      <vt:lpstr>Stain with lactophenol cotton blue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Mycology</dc:title>
  <dc:creator>reviewer</dc:creator>
  <cp:lastModifiedBy>reviewer</cp:lastModifiedBy>
  <cp:revision>18</cp:revision>
  <dcterms:created xsi:type="dcterms:W3CDTF">2022-07-10T16:39:30Z</dcterms:created>
  <dcterms:modified xsi:type="dcterms:W3CDTF">2022-07-12T03:46:33Z</dcterms:modified>
</cp:coreProperties>
</file>